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1" r:id="rId2"/>
    <p:sldId id="260" r:id="rId3"/>
    <p:sldId id="283" r:id="rId4"/>
    <p:sldId id="284" r:id="rId5"/>
    <p:sldId id="262" r:id="rId6"/>
    <p:sldId id="264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8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2" r:id="rId24"/>
  </p:sldIdLst>
  <p:sldSz cx="9144000" cy="6858000" type="screen4x3"/>
  <p:notesSz cx="7099300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8" autoAdjust="0"/>
    <p:restoredTop sz="94660"/>
  </p:normalViewPr>
  <p:slideViewPr>
    <p:cSldViewPr>
      <p:cViewPr varScale="1">
        <p:scale>
          <a:sx n="123" d="100"/>
          <a:sy n="123" d="100"/>
        </p:scale>
        <p:origin x="2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CC0088-B069-4AF9-B504-6B678525D77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C1AF6-C58C-4D08-9365-6B22E8204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92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C1AF6-C58C-4D08-9365-6B22E8204C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51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8D0DDB-83DF-43D1-940B-3544463FAF1E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28737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8D0DDB-83DF-43D1-940B-3544463FAF1E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038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8D0DDB-83DF-43D1-940B-3544463FAF1E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6366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8D0DDB-83DF-43D1-940B-3544463FAF1E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9909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87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87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8D0DDB-83DF-43D1-940B-3544463FAF1E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34080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6430D8-4A5B-4336-A840-3B336D743C2D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47994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0CAAE9-D593-48F6-B325-B7467B517EF7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91976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BA4EB57-6AA7-4BB4-BA0A-20606666EAAC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47530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22DD20C-B741-4AE9-B1ED-0297DE8AD367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41160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109D9A-F98E-4C9F-934F-92409EF59CF4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90065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8349A2-2089-4F0A-A765-A740471FF13A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 dirty="0"/>
          </a:p>
        </p:txBody>
      </p:sp>
    </p:spTree>
    <p:extLst>
      <p:ext uri="{BB962C8B-B14F-4D97-AF65-F5344CB8AC3E}">
        <p14:creationId xmlns:p14="http://schemas.microsoft.com/office/powerpoint/2010/main" val="429649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8349A2-2089-4F0A-A765-A740471FF13A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46384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9190E4A-2995-4AFA-8D4B-569D3D5A4838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62658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E16A03-B9E0-4B70-BA62-DDD29EE57DA0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3213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19AE443-31A8-4973-A9CE-D92FE10E3634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21166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3F2F46-5573-44B4-999C-B4ED8DE3BCFE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763545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7C6D4C9-7496-429F-9836-8A63423F129F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39261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224F06C-CCE1-414F-B177-ED5F0EB2672E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94126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564775-C670-462F-8D95-AF8B7B924B67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07267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5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A650FF-5F08-48E8-8F46-64E28A7A929F}" type="slidenum">
              <a:rPr lang="en-US" altLang="en-US" sz="1300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3239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29EEC-AB0C-4707-9A7A-B02052EF56F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15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25041-48E6-4E90-BB68-F33F8546BD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BB837-7C65-4844-AC69-D85E930EDA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69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42F47-0636-4CF3-9AC2-5CF30733F7E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143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88B9D-0A0A-4686-B614-44D3309782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25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116F1-AC86-49E3-8632-3A6A90993C2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5A063-6394-4ED8-B670-ABE47099EA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10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D9DEE-9AEA-4C79-B385-14FB7EBB196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3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3C720-E11B-4B0A-808C-765DA1D5BB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6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E4AC-C38E-4A26-BE69-E47653BD73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8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CA9BF-35F2-4FAB-BDD2-0862922685A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90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BB3AD-91FA-48B4-97B6-C3398D3F2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59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305B6-9E97-4DF6-BD13-A6D4D7C02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6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Mintaszöveg szerkesztése</a:t>
            </a:r>
          </a:p>
          <a:p>
            <a:pPr lvl="1"/>
            <a:r>
              <a:rPr lang="en-US"/>
              <a:t>Második szint</a:t>
            </a:r>
          </a:p>
          <a:p>
            <a:pPr lvl="2"/>
            <a:r>
              <a:rPr lang="en-US"/>
              <a:t>Harmadik szint</a:t>
            </a:r>
          </a:p>
          <a:p>
            <a:pPr lvl="3"/>
            <a:r>
              <a:rPr lang="en-US"/>
              <a:t>Negyedik szint</a:t>
            </a:r>
          </a:p>
          <a:p>
            <a:pPr lvl="4"/>
            <a:r>
              <a:rPr lang="en-US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1F9119-C810-411B-995F-642F7BD070F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032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0.png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8.png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4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46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oleObject" Target="../embeddings/oleObject24.bin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/>
          <a:srcRect l="541" t="613" r="303" b="3876"/>
          <a:stretch/>
        </p:blipFill>
        <p:spPr>
          <a:xfrm>
            <a:off x="1" y="-18854"/>
            <a:ext cx="9144000" cy="1232567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197D5D0-62CD-909A-FFA4-853D2B94E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2564904"/>
            <a:ext cx="777240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hu-HU" sz="2800" kern="0" dirty="0">
                <a:latin typeface="Century Gothic" pitchFamily="34" charset="0"/>
              </a:rPr>
              <a:t>Metal </a:t>
            </a:r>
            <a:r>
              <a:rPr lang="hu-HU" sz="2800" kern="0" dirty="0" err="1">
                <a:latin typeface="Century Gothic" pitchFamily="34" charset="0"/>
              </a:rPr>
              <a:t>Forming</a:t>
            </a:r>
            <a:r>
              <a:rPr lang="hu-HU" sz="2800" kern="0" dirty="0">
                <a:latin typeface="Century Gothic" pitchFamily="34" charset="0"/>
              </a:rPr>
              <a:t> –</a:t>
            </a:r>
            <a:r>
              <a:rPr lang="hu-HU" sz="2800" b="1" kern="0" dirty="0">
                <a:latin typeface="Century Gothic" pitchFamily="34" charset="0"/>
              </a:rPr>
              <a:t> </a:t>
            </a:r>
            <a:r>
              <a:rPr lang="hu-HU" sz="2800" kern="0" dirty="0" err="1">
                <a:latin typeface="Century Gothic" pitchFamily="34" charset="0"/>
              </a:rPr>
              <a:t>BSc</a:t>
            </a:r>
            <a:r>
              <a:rPr lang="hu-HU" sz="2800" kern="0" dirty="0">
                <a:latin typeface="Century Gothic" pitchFamily="34" charset="0"/>
              </a:rPr>
              <a:t> 2026/27-1</a:t>
            </a:r>
            <a:endParaRPr lang="en-US" sz="2800" kern="0" dirty="0">
              <a:latin typeface="Century Gothic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4000" b="1" dirty="0">
                <a:latin typeface="Century Gothic" pitchFamily="34" charset="0"/>
              </a:rPr>
              <a:t>Formability</a:t>
            </a:r>
            <a:endParaRPr lang="en-US" sz="32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145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7"/>
          <p:cNvSpPr>
            <a:spLocks noChangeArrowheads="1"/>
          </p:cNvSpPr>
          <p:nvPr/>
        </p:nvSpPr>
        <p:spPr bwMode="auto">
          <a:xfrm>
            <a:off x="679449" y="980728"/>
            <a:ext cx="38544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Topics</a:t>
            </a:r>
          </a:p>
        </p:txBody>
      </p:sp>
      <p:sp>
        <p:nvSpPr>
          <p:cNvPr id="7279" name="AutoShape 226"/>
          <p:cNvSpPr>
            <a:spLocks noChangeAspect="1" noChangeArrowheads="1" noTextEdit="1"/>
          </p:cNvSpPr>
          <p:nvPr/>
        </p:nvSpPr>
        <p:spPr bwMode="auto">
          <a:xfrm>
            <a:off x="4330700" y="4114800"/>
            <a:ext cx="46355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288" name="Rectangle 254"/>
          <p:cNvSpPr>
            <a:spLocks noChangeArrowheads="1"/>
          </p:cNvSpPr>
          <p:nvPr/>
        </p:nvSpPr>
        <p:spPr bwMode="auto">
          <a:xfrm>
            <a:off x="1619672" y="1628800"/>
            <a:ext cx="6734846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lnSpc>
                <a:spcPct val="200000"/>
              </a:lnSpc>
              <a:spcBef>
                <a:spcPct val="0"/>
              </a:spcBef>
            </a:pPr>
            <a:r>
              <a:rPr lang="en-GB" altLang="en-US" sz="2800" dirty="0">
                <a:latin typeface="Century Gothic" panose="020B0502020202020204" pitchFamily="34" charset="0"/>
              </a:rPr>
              <a:t>Concept of formability</a:t>
            </a:r>
          </a:p>
          <a:p>
            <a:pPr marL="457200" indent="-457200" eaLnBrk="1" hangingPunct="1">
              <a:lnSpc>
                <a:spcPct val="200000"/>
              </a:lnSpc>
              <a:spcBef>
                <a:spcPct val="0"/>
              </a:spcBef>
            </a:pPr>
            <a:r>
              <a:rPr lang="en-GB" altLang="en-US" sz="2800" dirty="0">
                <a:latin typeface="Century Gothic" panose="020B0502020202020204" pitchFamily="34" charset="0"/>
              </a:rPr>
              <a:t>Formability of materials:</a:t>
            </a:r>
          </a:p>
          <a:p>
            <a:pPr marL="1200150" lvl="1" indent="-457200" eaLnBrk="1" hangingPunct="1">
              <a:lnSpc>
                <a:spcPct val="200000"/>
              </a:lnSpc>
              <a:spcBef>
                <a:spcPct val="0"/>
              </a:spcBef>
            </a:pPr>
            <a:r>
              <a:rPr lang="en-GB" altLang="en-US" sz="2400" dirty="0">
                <a:latin typeface="Century Gothic" panose="020B0502020202020204" pitchFamily="34" charset="0"/>
              </a:rPr>
              <a:t>Bulk forming</a:t>
            </a:r>
          </a:p>
          <a:p>
            <a:pPr marL="1200150" lvl="1" indent="-457200" eaLnBrk="1" hangingPunct="1">
              <a:lnSpc>
                <a:spcPct val="200000"/>
              </a:lnSpc>
              <a:spcBef>
                <a:spcPct val="0"/>
              </a:spcBef>
            </a:pPr>
            <a:r>
              <a:rPr lang="en-GB" altLang="en-US" sz="2400" dirty="0">
                <a:latin typeface="Century Gothic" panose="020B0502020202020204" pitchFamily="34" charset="0"/>
              </a:rPr>
              <a:t>Sheet forming</a:t>
            </a:r>
          </a:p>
          <a:p>
            <a:pPr marL="457200" indent="-457200" eaLnBrk="1" hangingPunct="1">
              <a:lnSpc>
                <a:spcPct val="200000"/>
              </a:lnSpc>
              <a:spcBef>
                <a:spcPct val="0"/>
              </a:spcBef>
            </a:pPr>
            <a:r>
              <a:rPr lang="en-GB" altLang="en-US" sz="2800" dirty="0">
                <a:latin typeface="Century Gothic" panose="020B0502020202020204" pitchFamily="34" charset="0"/>
              </a:rPr>
              <a:t>Measurement techniques</a:t>
            </a:r>
          </a:p>
        </p:txBody>
      </p:sp>
    </p:spTree>
    <p:extLst>
      <p:ext uri="{BB962C8B-B14F-4D97-AF65-F5344CB8AC3E}">
        <p14:creationId xmlns:p14="http://schemas.microsoft.com/office/powerpoint/2010/main" val="234745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9" name="AutoShape 226"/>
          <p:cNvSpPr>
            <a:spLocks noChangeAspect="1" noChangeArrowheads="1" noTextEdit="1"/>
          </p:cNvSpPr>
          <p:nvPr/>
        </p:nvSpPr>
        <p:spPr bwMode="auto">
          <a:xfrm>
            <a:off x="4330700" y="4114800"/>
            <a:ext cx="46355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A86060-EF41-5F62-7F27-CFB11069D58F}"/>
              </a:ext>
            </a:extLst>
          </p:cNvPr>
          <p:cNvSpPr/>
          <p:nvPr/>
        </p:nvSpPr>
        <p:spPr>
          <a:xfrm>
            <a:off x="827584" y="1484784"/>
            <a:ext cx="784887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400" dirty="0">
                <a:latin typeface="Century Gothic" panose="020B0502020202020204" pitchFamily="34" charset="0"/>
              </a:rPr>
              <a:t>Formability is a mechanical property of a material. </a:t>
            </a:r>
          </a:p>
          <a:p>
            <a:pPr>
              <a:spcBef>
                <a:spcPct val="0"/>
              </a:spcBef>
            </a:pPr>
            <a:br>
              <a:rPr lang="en-GB" sz="2400" dirty="0">
                <a:latin typeface="Century Gothic" panose="020B0502020202020204" pitchFamily="34" charset="0"/>
              </a:rPr>
            </a:br>
            <a:r>
              <a:rPr lang="en-GB" sz="2400" dirty="0">
                <a:latin typeface="Century Gothic" panose="020B0502020202020204" pitchFamily="34" charset="0"/>
              </a:rPr>
              <a:t>It is characterised by a deformation limit.</a:t>
            </a:r>
          </a:p>
          <a:p>
            <a:pPr>
              <a:spcBef>
                <a:spcPct val="0"/>
              </a:spcBef>
            </a:pPr>
            <a:endParaRPr lang="en-GB" sz="2400" dirty="0">
              <a:latin typeface="Century Gothic" panose="020B0502020202020204" pitchFamily="34" charset="0"/>
            </a:endParaRPr>
          </a:p>
          <a:p>
            <a:pPr>
              <a:lnSpc>
                <a:spcPts val="3000"/>
              </a:lnSpc>
              <a:spcBef>
                <a:spcPct val="0"/>
              </a:spcBef>
            </a:pPr>
            <a:r>
              <a:rPr lang="en-GB" sz="2400" dirty="0">
                <a:latin typeface="Century Gothic" panose="020B0502020202020204" pitchFamily="34" charset="0"/>
              </a:rPr>
              <a:t>As a mechanical property, it is influenced by the so-called state parameters:</a:t>
            </a:r>
          </a:p>
          <a:p>
            <a:pPr lvl="2">
              <a:lnSpc>
                <a:spcPct val="150000"/>
              </a:lnSpc>
              <a:spcBef>
                <a:spcPct val="0"/>
              </a:spcBef>
            </a:pPr>
            <a:r>
              <a:rPr lang="en-GB" sz="2400" dirty="0">
                <a:latin typeface="Century Gothic" panose="020B0502020202020204" pitchFamily="34" charset="0"/>
              </a:rPr>
              <a:t>– the state of stress</a:t>
            </a:r>
          </a:p>
          <a:p>
            <a:pPr lvl="2">
              <a:lnSpc>
                <a:spcPct val="150000"/>
              </a:lnSpc>
              <a:spcBef>
                <a:spcPct val="0"/>
              </a:spcBef>
            </a:pPr>
            <a:r>
              <a:rPr lang="en-GB" sz="2400" dirty="0">
                <a:latin typeface="Century Gothic" panose="020B0502020202020204" pitchFamily="34" charset="0"/>
              </a:rPr>
              <a:t>– the strain rate</a:t>
            </a:r>
          </a:p>
          <a:p>
            <a:pPr lvl="2">
              <a:lnSpc>
                <a:spcPct val="150000"/>
              </a:lnSpc>
              <a:spcBef>
                <a:spcPct val="0"/>
              </a:spcBef>
            </a:pPr>
            <a:r>
              <a:rPr lang="en-GB" sz="2400" dirty="0">
                <a:latin typeface="Century Gothic" panose="020B0502020202020204" pitchFamily="34" charset="0"/>
              </a:rPr>
              <a:t>– the temperature. </a:t>
            </a:r>
          </a:p>
          <a:p>
            <a:pPr lvl="2">
              <a:spcBef>
                <a:spcPct val="0"/>
              </a:spcBef>
            </a:pPr>
            <a:endParaRPr lang="en-GB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00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Concept of formability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827584" y="1340768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The plastic deformation is limited by: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	 – </a:t>
            </a:r>
            <a:r>
              <a:rPr lang="en-US" sz="2400" i="1" dirty="0">
                <a:latin typeface="Century Gothic" panose="020B0502020202020204" pitchFamily="34" charset="0"/>
              </a:rPr>
              <a:t>plastic instability</a:t>
            </a:r>
          </a:p>
          <a:p>
            <a:pPr>
              <a:spcBef>
                <a:spcPct val="0"/>
              </a:spcBef>
            </a:pPr>
            <a:r>
              <a:rPr lang="en-US" sz="2400" i="1" dirty="0">
                <a:latin typeface="Century Gothic" panose="020B0502020202020204" pitchFamily="34" charset="0"/>
              </a:rPr>
              <a:t>	</a:t>
            </a:r>
            <a:r>
              <a:rPr lang="en-US" sz="2400" dirty="0">
                <a:latin typeface="Century Gothic" panose="020B0502020202020204" pitchFamily="34" charset="0"/>
              </a:rPr>
              <a:t> –</a:t>
            </a:r>
            <a:r>
              <a:rPr lang="en-US" sz="2400" i="1" dirty="0">
                <a:latin typeface="Century Gothic" panose="020B0502020202020204" pitchFamily="34" charset="0"/>
              </a:rPr>
              <a:t> crack and fracture</a:t>
            </a:r>
          </a:p>
          <a:p>
            <a:pPr>
              <a:spcBef>
                <a:spcPct val="0"/>
              </a:spcBef>
            </a:pPr>
            <a:endParaRPr lang="en-US" sz="24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hu-HU" sz="2400" dirty="0" err="1">
                <a:latin typeface="Century Gothic" panose="020B0502020202020204" pitchFamily="34" charset="0"/>
              </a:rPr>
              <a:t>Unstable</a:t>
            </a:r>
            <a:r>
              <a:rPr lang="en-US" sz="2400" dirty="0">
                <a:latin typeface="Century Gothic" panose="020B0502020202020204" pitchFamily="34" charset="0"/>
              </a:rPr>
              <a:t> plastic deformation:</a:t>
            </a:r>
          </a:p>
          <a:p>
            <a:pPr>
              <a:spcBef>
                <a:spcPct val="0"/>
              </a:spcBef>
            </a:pPr>
            <a:r>
              <a:rPr lang="hu-HU" sz="2400" dirty="0">
                <a:latin typeface="Century Gothic" panose="020B0502020202020204" pitchFamily="34" charset="0"/>
              </a:rPr>
              <a:t>	</a:t>
            </a:r>
            <a:r>
              <a:rPr lang="hu-HU" sz="2400" dirty="0" err="1">
                <a:latin typeface="Century Gothic" panose="020B0502020202020204" pitchFamily="34" charset="0"/>
              </a:rPr>
              <a:t>At</a:t>
            </a:r>
            <a:r>
              <a:rPr lang="en-US" sz="2400" dirty="0">
                <a:latin typeface="Century Gothic" panose="020B0502020202020204" pitchFamily="34" charset="0"/>
              </a:rPr>
              <a:t> a certain point </a:t>
            </a:r>
            <a:r>
              <a:rPr lang="hu-HU" sz="2400" dirty="0">
                <a:latin typeface="Century Gothic" panose="020B0502020202020204" pitchFamily="34" charset="0"/>
              </a:rPr>
              <a:t>in</a:t>
            </a:r>
            <a:r>
              <a:rPr lang="en-US" sz="2400" dirty="0">
                <a:latin typeface="Century Gothic" panose="020B0502020202020204" pitchFamily="34" charset="0"/>
              </a:rPr>
              <a:t> the material</a:t>
            </a:r>
            <a:r>
              <a:rPr lang="hu-HU" sz="2400" dirty="0">
                <a:latin typeface="Century Gothic" panose="020B0502020202020204" pitchFamily="34" charset="0"/>
              </a:rPr>
              <a:t>,</a:t>
            </a:r>
            <a:r>
              <a:rPr lang="en-US" sz="2400" dirty="0">
                <a:latin typeface="Century Gothic" panose="020B0502020202020204" pitchFamily="34" charset="0"/>
              </a:rPr>
              <a:t> the effect</a:t>
            </a:r>
            <a:r>
              <a:rPr lang="hu-HU" sz="2400" dirty="0">
                <a:latin typeface="Century Gothic" panose="020B0502020202020204" pitchFamily="34" charset="0"/>
              </a:rPr>
              <a:t> 	</a:t>
            </a:r>
            <a:r>
              <a:rPr lang="en-US" sz="2400" dirty="0">
                <a:latin typeface="Century Gothic" panose="020B0502020202020204" pitchFamily="34" charset="0"/>
              </a:rPr>
              <a:t>of hardening is abrogated by softening.</a:t>
            </a:r>
          </a:p>
          <a:p>
            <a:pPr>
              <a:spcBef>
                <a:spcPct val="0"/>
              </a:spcBef>
            </a:pPr>
            <a:endParaRPr lang="en-US" sz="2400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The source of softening can be:</a:t>
            </a:r>
          </a:p>
          <a:p>
            <a:pPr lvl="2"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– change of geometry,</a:t>
            </a:r>
          </a:p>
          <a:p>
            <a:pPr lvl="2"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– change of the strain rate</a:t>
            </a:r>
          </a:p>
          <a:p>
            <a:pPr lvl="2">
              <a:spcBef>
                <a:spcPct val="0"/>
              </a:spcBef>
            </a:pPr>
            <a:r>
              <a:rPr lang="en-US" sz="2400" dirty="0">
                <a:latin typeface="Century Gothic" panose="020B0502020202020204" pitchFamily="34" charset="0"/>
              </a:rPr>
              <a:t>– change of temperature.</a:t>
            </a:r>
          </a:p>
        </p:txBody>
      </p:sp>
    </p:spTree>
    <p:extLst>
      <p:ext uri="{BB962C8B-B14F-4D97-AF65-F5344CB8AC3E}">
        <p14:creationId xmlns:p14="http://schemas.microsoft.com/office/powerpoint/2010/main" val="329893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Plastic instability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576" y="1196752"/>
            <a:ext cx="77048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200" dirty="0">
                <a:latin typeface="Century Gothic" panose="020B0502020202020204" pitchFamily="34" charset="0"/>
              </a:rPr>
              <a:t>The plastic deformation is stable in a cylindrical tensile testing specimen if the force increases with increasing deformation: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563605" y="2039309"/>
                <a:ext cx="10341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605" y="2039309"/>
                <a:ext cx="1034193" cy="369332"/>
              </a:xfrm>
              <a:prstGeom prst="rect">
                <a:avLst/>
              </a:prstGeom>
              <a:blipFill>
                <a:blip r:embed="rId3"/>
                <a:stretch>
                  <a:fillRect l="-5917" r="-5917" b="-11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41147" y="2512533"/>
            <a:ext cx="43383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200" dirty="0">
                <a:latin typeface="Century Gothic" panose="020B0502020202020204" pitchFamily="34" charset="0"/>
              </a:rPr>
              <a:t>Plastic instability occurs when: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52950" y="3081755"/>
                <a:ext cx="10325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950" y="3081755"/>
                <a:ext cx="1032590" cy="369332"/>
              </a:xfrm>
              <a:prstGeom prst="rect">
                <a:avLst/>
              </a:prstGeom>
              <a:blipFill>
                <a:blip r:embed="rId4"/>
                <a:stretch>
                  <a:fillRect l="-5917" r="-5917" b="-1166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41147" y="3670765"/>
            <a:ext cx="27507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200" dirty="0">
                <a:latin typeface="Century Gothic" panose="020B0502020202020204" pitchFamily="34" charset="0"/>
              </a:rPr>
              <a:t>Force at this case: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50101" y="3719556"/>
                <a:ext cx="10703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01" y="3719556"/>
                <a:ext cx="1070357" cy="369332"/>
              </a:xfrm>
              <a:prstGeom prst="rect">
                <a:avLst/>
              </a:prstGeom>
              <a:blipFill>
                <a:blip r:embed="rId5"/>
                <a:stretch>
                  <a:fillRect l="-5114" r="-17614" b="-983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41147" y="4311944"/>
            <a:ext cx="24577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latin typeface="Century Gothic" panose="020B0502020202020204" pitchFamily="34" charset="0"/>
              </a:rPr>
              <a:t>Limit of stability: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53928" y="4342721"/>
                <a:ext cx="41646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928" y="4342721"/>
                <a:ext cx="4164602" cy="369332"/>
              </a:xfrm>
              <a:prstGeom prst="rect">
                <a:avLst/>
              </a:prstGeom>
              <a:blipFill>
                <a:blip r:embed="rId6"/>
                <a:stretch>
                  <a:fillRect l="-1171" r="-1025" b="-9836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58846" y="4843341"/>
                <a:ext cx="1544846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846" y="4843341"/>
                <a:ext cx="1544846" cy="6988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5079490" y="5822843"/>
            <a:ext cx="495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SymbolMT"/>
              </a:rPr>
              <a:t>⇒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50101" y="5680522"/>
                <a:ext cx="1159805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400"/>
                            <m:t> 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0101" y="5680522"/>
                <a:ext cx="1159805" cy="7637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9"/>
              <p:cNvSpPr txBox="1"/>
              <p:nvPr/>
            </p:nvSpPr>
            <p:spPr>
              <a:xfrm>
                <a:off x="3553928" y="4843341"/>
                <a:ext cx="1771254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hu-HU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 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928" y="4843341"/>
                <a:ext cx="1771254" cy="6988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8"/>
          <p:cNvSpPr/>
          <p:nvPr/>
        </p:nvSpPr>
        <p:spPr>
          <a:xfrm>
            <a:off x="5575139" y="4992709"/>
            <a:ext cx="10046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000" dirty="0">
                <a:latin typeface="Century Gothic" panose="020B0502020202020204" pitchFamily="34" charset="0"/>
              </a:rPr>
              <a:t>where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692FB55E-2B00-4E06-9BB1-B3D830C84EB5}"/>
              </a:ext>
            </a:extLst>
          </p:cNvPr>
          <p:cNvSpPr txBox="1"/>
          <p:nvPr/>
        </p:nvSpPr>
        <p:spPr>
          <a:xfrm flipH="1">
            <a:off x="5742138" y="5876198"/>
            <a:ext cx="1656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Next slide</a:t>
            </a:r>
            <a:endParaRPr lang="hu-HU" sz="2200" dirty="0">
              <a:latin typeface="Century Gothic" panose="020B0502020202020204" pitchFamily="34" charset="0"/>
            </a:endParaRP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032AEA4C-36EF-4EA6-E1FC-52B60B068F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6038" y="2030413"/>
            <a:ext cx="3479347" cy="224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7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Plastic instability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621993" y="1358005"/>
            <a:ext cx="23762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200" dirty="0">
                <a:latin typeface="Century Gothic" panose="020B0502020202020204" pitchFamily="34" charset="0"/>
              </a:rPr>
              <a:t>Assuming that: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2273" y="1370535"/>
                <a:ext cx="2406941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𝑓𝑙𝑜𝑤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273" y="1370535"/>
                <a:ext cx="2406941" cy="398955"/>
              </a:xfrm>
              <a:prstGeom prst="rect">
                <a:avLst/>
              </a:prstGeom>
              <a:blipFill>
                <a:blip r:embed="rId3"/>
                <a:stretch>
                  <a:fillRect r="-7342" b="-2769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17944" y="2193359"/>
                <a:ext cx="171790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b>
                          <m:r>
                            <a:rPr lang="hu-HU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𝑐𝑟𝑖𝑡𝑖𝑐𝑎𝑙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944" y="2193359"/>
                <a:ext cx="1717906" cy="369332"/>
              </a:xfrm>
              <a:prstGeom prst="rect">
                <a:avLst/>
              </a:prstGeom>
              <a:blipFill>
                <a:blip r:embed="rId4"/>
                <a:stretch>
                  <a:fillRect l="-3546" r="-1418" b="-3000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21993" y="2163781"/>
            <a:ext cx="26642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2200">
                <a:latin typeface="Century Gothic" panose="020B0502020202020204" pitchFamily="34" charset="0"/>
              </a:rPr>
              <a:t>Limit of stability: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993" y="3212273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latin typeface="Century Gothic" panose="020B0502020202020204" pitchFamily="34" charset="0"/>
              </a:rPr>
              <a:t>Plastic instability occurs when the critical strain is reached; it leads to local plastic deformation (contraction)</a:t>
            </a:r>
            <a:r>
              <a:rPr lang="hu-HU" sz="2200" dirty="0">
                <a:latin typeface="Century Gothic" panose="020B0502020202020204" pitchFamily="34" charset="0"/>
              </a:rPr>
              <a:t>,</a:t>
            </a:r>
            <a:r>
              <a:rPr lang="en-GB" sz="2200" dirty="0">
                <a:latin typeface="Century Gothic" panose="020B0502020202020204" pitchFamily="34" charset="0"/>
              </a:rPr>
              <a:t> then fracture of the sample.</a:t>
            </a:r>
          </a:p>
          <a:p>
            <a:endParaRPr lang="en-GB" sz="2200" dirty="0">
              <a:latin typeface="Century Gothic" panose="020B0502020202020204" pitchFamily="34" charset="0"/>
            </a:endParaRPr>
          </a:p>
          <a:p>
            <a:r>
              <a:rPr lang="en-GB" sz="2200" dirty="0">
                <a:latin typeface="Century Gothic" panose="020B0502020202020204" pitchFamily="34" charset="0"/>
              </a:rPr>
              <a:t>Plastic instability can occur during the forming of car body parts, leading to local sheet thinning.</a:t>
            </a:r>
          </a:p>
          <a:p>
            <a:endParaRPr lang="en-GB" sz="2200" dirty="0">
              <a:latin typeface="Century Gothic" panose="020B0502020202020204" pitchFamily="34" charset="0"/>
            </a:endParaRPr>
          </a:p>
          <a:p>
            <a:r>
              <a:rPr lang="en-GB" sz="2200" b="1" dirty="0">
                <a:latin typeface="Century Gothic" panose="020B0502020202020204" pitchFamily="34" charset="0"/>
              </a:rPr>
              <a:t>It is beneficial if the value of </a:t>
            </a:r>
            <a:r>
              <a:rPr lang="en-GB" sz="2200" b="1" i="1" dirty="0">
                <a:latin typeface="Century Gothic" panose="020B0502020202020204" pitchFamily="34" charset="0"/>
              </a:rPr>
              <a:t>n</a:t>
            </a:r>
            <a:r>
              <a:rPr lang="en-GB" sz="2200" b="1" dirty="0">
                <a:latin typeface="Century Gothic" panose="020B0502020202020204" pitchFamily="34" charset="0"/>
              </a:rPr>
              <a:t> is higher.</a:t>
            </a:r>
          </a:p>
        </p:txBody>
      </p:sp>
      <p:sp>
        <p:nvSpPr>
          <p:cNvPr id="8" name="Rectangle 3"/>
          <p:cNvSpPr/>
          <p:nvPr/>
        </p:nvSpPr>
        <p:spPr>
          <a:xfrm>
            <a:off x="5625904" y="1322118"/>
            <a:ext cx="495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SymbolMT"/>
              </a:rPr>
              <a:t>⇒</a:t>
            </a:r>
            <a:endParaRPr lang="en-US" sz="2800" dirty="0"/>
          </a:p>
        </p:txBody>
      </p:sp>
      <p:sp>
        <p:nvSpPr>
          <p:cNvPr id="9" name="Rectangle 3"/>
          <p:cNvSpPr/>
          <p:nvPr/>
        </p:nvSpPr>
        <p:spPr>
          <a:xfrm>
            <a:off x="5561158" y="2166149"/>
            <a:ext cx="495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SymbolMT"/>
              </a:rPr>
              <a:t>⇒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12"/>
              <p:cNvSpPr txBox="1"/>
              <p:nvPr/>
            </p:nvSpPr>
            <p:spPr>
              <a:xfrm>
                <a:off x="3144687" y="2208897"/>
                <a:ext cx="21032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400" i="1">
                          <a:latin typeface="Cambria Math" panose="02040503050406030204" pitchFamily="18" charset="0"/>
                        </a:rPr>
                        <m:t>𝐶𝑛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hu-HU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687" y="2208897"/>
                <a:ext cx="2103268" cy="369332"/>
              </a:xfrm>
              <a:prstGeom prst="rect">
                <a:avLst/>
              </a:prstGeom>
              <a:blipFill>
                <a:blip r:embed="rId5"/>
                <a:stretch>
                  <a:fillRect l="-2899" r="-9855" b="-2786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2"/>
              <p:cNvSpPr txBox="1"/>
              <p:nvPr/>
            </p:nvSpPr>
            <p:spPr>
              <a:xfrm>
                <a:off x="6265569" y="1201828"/>
                <a:ext cx="2012539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400"/>
                            <m:t> 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400" b="0" i="1" smtClean="0">
                          <a:latin typeface="Cambria Math" panose="02040503050406030204" pitchFamily="18" charset="0"/>
                        </a:rPr>
                        <m:t>𝐶𝑛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hu-HU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569" y="1201828"/>
                <a:ext cx="2012539" cy="7637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kerekített téglalap 2"/>
          <p:cNvSpPr/>
          <p:nvPr/>
        </p:nvSpPr>
        <p:spPr>
          <a:xfrm>
            <a:off x="6147744" y="2128320"/>
            <a:ext cx="1845256" cy="569326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208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5"/>
              <p:cNvSpPr txBox="1">
                <a:spLocks noChangeArrowheads="1"/>
              </p:cNvSpPr>
              <p:nvPr/>
            </p:nvSpPr>
            <p:spPr bwMode="auto">
              <a:xfrm>
                <a:off x="827584" y="1268760"/>
                <a:ext cx="8064896" cy="45013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60000"/>
                  </a:spcBef>
                  <a:spcAft>
                    <a:spcPct val="20000"/>
                  </a:spcAft>
                  <a:buFontTx/>
                  <a:buNone/>
                </a:pPr>
                <a:r>
                  <a:rPr lang="en-GB" altLang="en-US" sz="2400" b="1" dirty="0">
                    <a:latin typeface="Century Gothic" panose="020B0502020202020204" pitchFamily="34" charset="0"/>
                  </a:rPr>
                  <a:t>The limit of deformation. 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The formability of the material decreases during the forming process. </a:t>
                </a:r>
                <a:br>
                  <a:rPr lang="en-GB" altLang="en-US" sz="2400" dirty="0">
                    <a:latin typeface="Century Gothic" panose="020B0502020202020204" pitchFamily="34" charset="0"/>
                  </a:rPr>
                </a:br>
                <a:r>
                  <a:rPr lang="en-GB" altLang="en-US" sz="2400" dirty="0">
                    <a:latin typeface="Century Gothic" panose="020B0502020202020204" pitchFamily="34" charset="0"/>
                  </a:rPr>
                  <a:t>If the strain reaches a critical value </a:t>
                </a:r>
                <a:br>
                  <a:rPr lang="en-GB" altLang="en-US" sz="2400" dirty="0">
                    <a:latin typeface="Century Gothic" panose="020B0502020202020204" pitchFamily="34" charset="0"/>
                  </a:rPr>
                </a:br>
                <a:r>
                  <a:rPr lang="en-GB" altLang="en-US" sz="2400" dirty="0">
                    <a:latin typeface="Century Gothic" panose="020B0502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</m:acc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𝑓𝑟𝑎𝑐𝑡𝑢𝑟𝑒</m:t>
                        </m:r>
                      </m:sub>
                    </m:sSub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altLang="en-US" sz="2400" i="1" dirty="0">
                    <a:latin typeface="Century Gothic" panose="020B0502020202020204" pitchFamily="34" charset="0"/>
                  </a:rPr>
                  <a:t>- strain at fracture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), fracture occurs.</a:t>
                </a:r>
              </a:p>
              <a:p>
                <a:pPr eaLnBrk="1" hangingPunct="1">
                  <a:spcAft>
                    <a:spcPct val="20000"/>
                  </a:spcAft>
                  <a:buFontTx/>
                  <a:buNone/>
                </a:pPr>
                <a:r>
                  <a:rPr lang="en-GB" altLang="en-US" sz="2400" dirty="0">
                    <a:latin typeface="Century Gothic" panose="020B0502020202020204" pitchFamily="34" charset="0"/>
                  </a:rPr>
                  <a:t>The limit of the deformation depends on the local </a:t>
                </a:r>
                <a:r>
                  <a:rPr lang="en-GB" altLang="en-US" sz="2400" b="1" i="1" dirty="0">
                    <a:latin typeface="Century Gothic" panose="020B0502020202020204" pitchFamily="34" charset="0"/>
                  </a:rPr>
                  <a:t>temperature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, </a:t>
                </a:r>
                <a:r>
                  <a:rPr lang="en-GB" altLang="en-US" sz="2400" b="1" i="1" dirty="0">
                    <a:latin typeface="Century Gothic" panose="020B0502020202020204" pitchFamily="34" charset="0"/>
                  </a:rPr>
                  <a:t>strain rate 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and </a:t>
                </a:r>
                <a:r>
                  <a:rPr lang="en-GB" altLang="en-US" sz="2400" b="1" i="1" dirty="0">
                    <a:latin typeface="Century Gothic" panose="020B0502020202020204" pitchFamily="34" charset="0"/>
                  </a:rPr>
                  <a:t>stress state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. </a:t>
                </a:r>
                <a:r>
                  <a:rPr lang="hu-HU" altLang="en-US" sz="2400" dirty="0">
                    <a:latin typeface="Century Gothic" panose="020B0502020202020204" pitchFamily="34" charset="0"/>
                  </a:rPr>
                  <a:t>The </a:t>
                </a:r>
                <a:r>
                  <a:rPr lang="hu-HU" altLang="en-US" sz="2400" dirty="0" err="1">
                    <a:latin typeface="Century Gothic" panose="020B0502020202020204" pitchFamily="34" charset="0"/>
                  </a:rPr>
                  <a:t>stress</a:t>
                </a:r>
                <a:r>
                  <a:rPr lang="hu-HU" altLang="en-US" sz="2400" dirty="0">
                    <a:latin typeface="Century Gothic" panose="020B0502020202020204" pitchFamily="34" charset="0"/>
                  </a:rPr>
                  <a:t> </a:t>
                </a:r>
                <a:r>
                  <a:rPr lang="hu-HU" altLang="en-US" sz="2400" dirty="0" err="1">
                    <a:latin typeface="Century Gothic" panose="020B0502020202020204" pitchFamily="34" charset="0"/>
                  </a:rPr>
                  <a:t>state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 can be </a:t>
                </a:r>
                <a:r>
                  <a:rPr lang="hu-HU" altLang="en-US" sz="2400" dirty="0" err="1">
                    <a:latin typeface="Century Gothic" panose="020B0502020202020204" pitchFamily="34" charset="0"/>
                  </a:rPr>
                  <a:t>characterised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 by two quantities:</a:t>
                </a:r>
              </a:p>
              <a:p>
                <a:pPr eaLnBrk="1" hangingPunct="1">
                  <a:spcBef>
                    <a:spcPts val="1800"/>
                  </a:spcBef>
                  <a:spcAft>
                    <a:spcPts val="1200"/>
                  </a:spcAft>
                  <a:buFontTx/>
                  <a:buNone/>
                </a:pPr>
                <a:r>
                  <a:rPr lang="en-GB" altLang="en-US" sz="2400" dirty="0">
                    <a:latin typeface="Century Gothic" panose="020B0502020202020204" pitchFamily="34" charset="0"/>
                  </a:rPr>
                  <a:t>       – Lode parameter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GB" sz="240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GB" altLang="en-US" sz="2400" dirty="0">
                    <a:latin typeface="Century Gothic" panose="020B0502020202020204" pitchFamily="34" charset="0"/>
                  </a:rPr>
                  <a:t>)</a:t>
                </a:r>
                <a:br>
                  <a:rPr lang="en-GB" altLang="en-US" sz="2400" dirty="0">
                    <a:latin typeface="Century Gothic" panose="020B0502020202020204" pitchFamily="34" charset="0"/>
                  </a:rPr>
                </a:br>
                <a:r>
                  <a:rPr lang="en-GB" altLang="en-US" sz="2400" dirty="0">
                    <a:latin typeface="Century Gothic" panose="020B0502020202020204" pitchFamily="34" charset="0"/>
                  </a:rPr>
                  <a:t>         </a:t>
                </a:r>
              </a:p>
              <a:p>
                <a:pPr eaLnBrk="1" hangingPunct="1">
                  <a:spcAft>
                    <a:spcPct val="20000"/>
                  </a:spcAft>
                  <a:buFontTx/>
                  <a:buNone/>
                </a:pPr>
                <a:r>
                  <a:rPr lang="en-GB" altLang="en-US" sz="2400" dirty="0">
                    <a:latin typeface="Century Gothic" panose="020B0502020202020204" pitchFamily="34" charset="0"/>
                  </a:rPr>
                  <a:t>       – Mayer’s stress state (</a:t>
                </a:r>
                <a:r>
                  <a:rPr lang="en-GB" altLang="en-US" sz="2400" i="1" dirty="0">
                    <a:latin typeface="Century Gothic" panose="020B0502020202020204" pitchFamily="34" charset="0"/>
                  </a:rPr>
                  <a:t>k</a:t>
                </a:r>
                <a:r>
                  <a:rPr lang="en-GB" altLang="en-US" sz="2400" dirty="0">
                    <a:latin typeface="Century Gothic" panose="020B0502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2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584" y="1268760"/>
                <a:ext cx="8064896" cy="4501360"/>
              </a:xfrm>
              <a:prstGeom prst="rect">
                <a:avLst/>
              </a:prstGeom>
              <a:blipFill>
                <a:blip r:embed="rId2"/>
                <a:stretch>
                  <a:fillRect l="-1209" t="-1083" b="-203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Plastic strain to fracture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2"/>
              <p:cNvSpPr/>
              <p:nvPr/>
            </p:nvSpPr>
            <p:spPr>
              <a:xfrm>
                <a:off x="5327094" y="5118539"/>
                <a:ext cx="2477088" cy="7631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094" y="5118539"/>
                <a:ext cx="2477088" cy="76315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3"/>
              <p:cNvSpPr/>
              <p:nvPr/>
            </p:nvSpPr>
            <p:spPr>
              <a:xfrm>
                <a:off x="5164581" y="4131883"/>
                <a:ext cx="2802114" cy="848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581" y="4131883"/>
                <a:ext cx="2802114" cy="84850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5210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1657350" y="1988840"/>
            <a:ext cx="6210300" cy="3771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9223" name="Line 6"/>
          <p:cNvSpPr>
            <a:spLocks noChangeShapeType="1"/>
          </p:cNvSpPr>
          <p:nvPr/>
        </p:nvSpPr>
        <p:spPr bwMode="auto">
          <a:xfrm flipV="1">
            <a:off x="4552950" y="1988840"/>
            <a:ext cx="0" cy="3771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6858000" y="5760740"/>
            <a:ext cx="1009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Freeform 8"/>
          <p:cNvSpPr>
            <a:spLocks/>
          </p:cNvSpPr>
          <p:nvPr/>
        </p:nvSpPr>
        <p:spPr bwMode="auto">
          <a:xfrm>
            <a:off x="1676400" y="2407940"/>
            <a:ext cx="6210300" cy="2628900"/>
          </a:xfrm>
          <a:custGeom>
            <a:avLst/>
            <a:gdLst>
              <a:gd name="T0" fmla="*/ 0 w 3912"/>
              <a:gd name="T1" fmla="*/ 0 h 1656"/>
              <a:gd name="T2" fmla="*/ 2147483647 w 3912"/>
              <a:gd name="T3" fmla="*/ 2147483647 h 1656"/>
              <a:gd name="T4" fmla="*/ 2147483647 w 3912"/>
              <a:gd name="T5" fmla="*/ 2147483647 h 1656"/>
              <a:gd name="T6" fmla="*/ 2147483647 w 3912"/>
              <a:gd name="T7" fmla="*/ 2147483647 h 1656"/>
              <a:gd name="T8" fmla="*/ 2147483647 w 3912"/>
              <a:gd name="T9" fmla="*/ 2147483647 h 1656"/>
              <a:gd name="T10" fmla="*/ 2147483647 w 3912"/>
              <a:gd name="T11" fmla="*/ 2147483647 h 1656"/>
              <a:gd name="T12" fmla="*/ 2147483647 w 3912"/>
              <a:gd name="T13" fmla="*/ 2147483647 h 16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12" h="1656">
                <a:moveTo>
                  <a:pt x="0" y="0"/>
                </a:moveTo>
                <a:cubicBezTo>
                  <a:pt x="144" y="126"/>
                  <a:pt x="288" y="252"/>
                  <a:pt x="516" y="408"/>
                </a:cubicBezTo>
                <a:cubicBezTo>
                  <a:pt x="744" y="564"/>
                  <a:pt x="1088" y="792"/>
                  <a:pt x="1368" y="936"/>
                </a:cubicBezTo>
                <a:cubicBezTo>
                  <a:pt x="1648" y="1080"/>
                  <a:pt x="1946" y="1186"/>
                  <a:pt x="2196" y="1272"/>
                </a:cubicBezTo>
                <a:cubicBezTo>
                  <a:pt x="2446" y="1358"/>
                  <a:pt x="2664" y="1402"/>
                  <a:pt x="2868" y="1452"/>
                </a:cubicBezTo>
                <a:cubicBezTo>
                  <a:pt x="3072" y="1502"/>
                  <a:pt x="3246" y="1538"/>
                  <a:pt x="3420" y="1572"/>
                </a:cubicBezTo>
                <a:cubicBezTo>
                  <a:pt x="3594" y="1606"/>
                  <a:pt x="3753" y="1631"/>
                  <a:pt x="3912" y="1656"/>
                </a:cubicBezTo>
              </a:path>
            </a:pathLst>
          </a:custGeom>
          <a:noFill/>
          <a:ln w="38100">
            <a:solidFill>
              <a:srgbClr val="66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Freeform 9"/>
          <p:cNvSpPr>
            <a:spLocks/>
          </p:cNvSpPr>
          <p:nvPr/>
        </p:nvSpPr>
        <p:spPr bwMode="auto">
          <a:xfrm>
            <a:off x="1657350" y="3150890"/>
            <a:ext cx="6210300" cy="2209800"/>
          </a:xfrm>
          <a:custGeom>
            <a:avLst/>
            <a:gdLst>
              <a:gd name="T0" fmla="*/ 0 w 3912"/>
              <a:gd name="T1" fmla="*/ 0 h 1392"/>
              <a:gd name="T2" fmla="*/ 2147483647 w 3912"/>
              <a:gd name="T3" fmla="*/ 2147483647 h 1392"/>
              <a:gd name="T4" fmla="*/ 2147483647 w 3912"/>
              <a:gd name="T5" fmla="*/ 2147483647 h 1392"/>
              <a:gd name="T6" fmla="*/ 2147483647 w 3912"/>
              <a:gd name="T7" fmla="*/ 2147483647 h 1392"/>
              <a:gd name="T8" fmla="*/ 2147483647 w 3912"/>
              <a:gd name="T9" fmla="*/ 2147483647 h 1392"/>
              <a:gd name="T10" fmla="*/ 2147483647 w 3912"/>
              <a:gd name="T11" fmla="*/ 2147483647 h 1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12" h="1392">
                <a:moveTo>
                  <a:pt x="0" y="0"/>
                </a:moveTo>
                <a:cubicBezTo>
                  <a:pt x="263" y="168"/>
                  <a:pt x="526" y="336"/>
                  <a:pt x="804" y="492"/>
                </a:cubicBezTo>
                <a:cubicBezTo>
                  <a:pt x="1082" y="648"/>
                  <a:pt x="1396" y="822"/>
                  <a:pt x="1668" y="936"/>
                </a:cubicBezTo>
                <a:cubicBezTo>
                  <a:pt x="1940" y="1050"/>
                  <a:pt x="2186" y="1112"/>
                  <a:pt x="2436" y="1176"/>
                </a:cubicBezTo>
                <a:cubicBezTo>
                  <a:pt x="2686" y="1240"/>
                  <a:pt x="2922" y="1284"/>
                  <a:pt x="3168" y="1320"/>
                </a:cubicBezTo>
                <a:cubicBezTo>
                  <a:pt x="3414" y="1356"/>
                  <a:pt x="3757" y="1377"/>
                  <a:pt x="3912" y="139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10"/>
          <p:cNvSpPr txBox="1">
            <a:spLocks noChangeArrowheads="1"/>
          </p:cNvSpPr>
          <p:nvPr/>
        </p:nvSpPr>
        <p:spPr bwMode="auto">
          <a:xfrm>
            <a:off x="3323355" y="5849114"/>
            <a:ext cx="2868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entury Gothic" panose="020B0502020202020204" pitchFamily="34" charset="0"/>
              </a:rPr>
              <a:t>Mayer’s stress state  </a:t>
            </a:r>
            <a:r>
              <a:rPr lang="en-US" altLang="en-US" sz="2400" b="1" i="1" dirty="0">
                <a:latin typeface="Century Gothic" panose="020B0502020202020204" pitchFamily="34" charset="0"/>
              </a:rPr>
              <a:t>k</a:t>
            </a:r>
            <a:endParaRPr lang="en-US" altLang="en-US" sz="2400" b="1" i="1" dirty="0"/>
          </a:p>
        </p:txBody>
      </p:sp>
      <p:sp>
        <p:nvSpPr>
          <p:cNvPr id="9228" name="Text Box 11"/>
          <p:cNvSpPr txBox="1">
            <a:spLocks noChangeArrowheads="1"/>
          </p:cNvSpPr>
          <p:nvPr/>
        </p:nvSpPr>
        <p:spPr bwMode="auto">
          <a:xfrm rot="16200000">
            <a:off x="-220615" y="3625600"/>
            <a:ext cx="307007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entury Gothic" panose="020B0502020202020204" pitchFamily="34" charset="0"/>
              </a:rPr>
              <a:t>Plastic strain at fracture</a:t>
            </a:r>
          </a:p>
        </p:txBody>
      </p:sp>
      <p:sp>
        <p:nvSpPr>
          <p:cNvPr id="9229" name="Text Box 12"/>
          <p:cNvSpPr txBox="1">
            <a:spLocks noChangeArrowheads="1"/>
          </p:cNvSpPr>
          <p:nvPr/>
        </p:nvSpPr>
        <p:spPr bwMode="auto">
          <a:xfrm>
            <a:off x="7337425" y="5781378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Arial" charset="0"/>
              </a:rPr>
              <a:t>+</a:t>
            </a:r>
          </a:p>
        </p:txBody>
      </p:sp>
      <p:sp>
        <p:nvSpPr>
          <p:cNvPr id="9230" name="Text Box 13"/>
          <p:cNvSpPr txBox="1">
            <a:spLocks noChangeArrowheads="1"/>
          </p:cNvSpPr>
          <p:nvPr/>
        </p:nvSpPr>
        <p:spPr bwMode="auto">
          <a:xfrm>
            <a:off x="1927225" y="5743278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-</a:t>
            </a:r>
          </a:p>
        </p:txBody>
      </p:sp>
      <p:sp>
        <p:nvSpPr>
          <p:cNvPr id="9231" name="Freeform 14"/>
          <p:cNvSpPr>
            <a:spLocks/>
          </p:cNvSpPr>
          <p:nvPr/>
        </p:nvSpPr>
        <p:spPr bwMode="auto">
          <a:xfrm>
            <a:off x="1962150" y="4122440"/>
            <a:ext cx="666750" cy="1638300"/>
          </a:xfrm>
          <a:custGeom>
            <a:avLst/>
            <a:gdLst>
              <a:gd name="T0" fmla="*/ 0 w 420"/>
              <a:gd name="T1" fmla="*/ 2147483647 h 1032"/>
              <a:gd name="T2" fmla="*/ 2147483647 w 420"/>
              <a:gd name="T3" fmla="*/ 2147483647 h 1032"/>
              <a:gd name="T4" fmla="*/ 2147483647 w 420"/>
              <a:gd name="T5" fmla="*/ 0 h 10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0" h="1032">
                <a:moveTo>
                  <a:pt x="0" y="1032"/>
                </a:moveTo>
                <a:cubicBezTo>
                  <a:pt x="20" y="922"/>
                  <a:pt x="50" y="532"/>
                  <a:pt x="120" y="360"/>
                </a:cubicBezTo>
                <a:cubicBezTo>
                  <a:pt x="190" y="188"/>
                  <a:pt x="300" y="93"/>
                  <a:pt x="42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2" name="Freeform 15"/>
          <p:cNvSpPr>
            <a:spLocks/>
          </p:cNvSpPr>
          <p:nvPr/>
        </p:nvSpPr>
        <p:spPr bwMode="auto">
          <a:xfrm>
            <a:off x="4000500" y="4005064"/>
            <a:ext cx="787524" cy="1736626"/>
          </a:xfrm>
          <a:custGeom>
            <a:avLst/>
            <a:gdLst>
              <a:gd name="T0" fmla="*/ 0 w 696"/>
              <a:gd name="T1" fmla="*/ 2147483647 h 1260"/>
              <a:gd name="T2" fmla="*/ 2147483647 w 696"/>
              <a:gd name="T3" fmla="*/ 2147483647 h 1260"/>
              <a:gd name="T4" fmla="*/ 2147483647 w 696"/>
              <a:gd name="T5" fmla="*/ 0 h 12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96" h="1260">
                <a:moveTo>
                  <a:pt x="0" y="1260"/>
                </a:moveTo>
                <a:cubicBezTo>
                  <a:pt x="26" y="1162"/>
                  <a:pt x="40" y="870"/>
                  <a:pt x="156" y="660"/>
                </a:cubicBezTo>
                <a:cubicBezTo>
                  <a:pt x="272" y="450"/>
                  <a:pt x="606" y="112"/>
                  <a:pt x="69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3" name="Text Box 16"/>
          <p:cNvSpPr txBox="1">
            <a:spLocks noChangeArrowheads="1"/>
          </p:cNvSpPr>
          <p:nvPr/>
        </p:nvSpPr>
        <p:spPr bwMode="auto">
          <a:xfrm>
            <a:off x="5779508" y="4141231"/>
            <a:ext cx="114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altLang="en-US" sz="2400" i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altLang="en-US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-1</a:t>
            </a:r>
          </a:p>
        </p:txBody>
      </p:sp>
      <p:sp>
        <p:nvSpPr>
          <p:cNvPr id="9234" name="Rectangle 17"/>
          <p:cNvSpPr>
            <a:spLocks noChangeArrowheads="1"/>
          </p:cNvSpPr>
          <p:nvPr/>
        </p:nvSpPr>
        <p:spPr bwMode="auto">
          <a:xfrm>
            <a:off x="2925763" y="4325640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  <a:latin typeface="Times New Roman" pitchFamily="18" charset="0"/>
              </a:rPr>
              <a:t>µ</a:t>
            </a:r>
            <a:r>
              <a:rPr lang="en-US" altLang="en-US" sz="2400" i="1" baseline="-25000" dirty="0">
                <a:solidFill>
                  <a:srgbClr val="FF0000"/>
                </a:solidFill>
                <a:latin typeface="Times New Roman" pitchFamily="18" charset="0"/>
              </a:rPr>
              <a:t>σ</a:t>
            </a:r>
            <a:r>
              <a:rPr lang="en-US" altLang="en-US" sz="2400" i="1" dirty="0">
                <a:solidFill>
                  <a:srgbClr val="FF0000"/>
                </a:solidFill>
                <a:latin typeface="Times New Roman" pitchFamily="18" charset="0"/>
              </a:rPr>
              <a:t>= 0</a:t>
            </a:r>
          </a:p>
        </p:txBody>
      </p:sp>
      <p:graphicFrame>
        <p:nvGraphicFramePr>
          <p:cNvPr id="9235" name="Object 1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789494492"/>
              </p:ext>
            </p:extLst>
          </p:nvPr>
        </p:nvGraphicFramePr>
        <p:xfrm>
          <a:off x="1756892" y="1148641"/>
          <a:ext cx="6014565" cy="568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62240" imgH="279360" progId="Equation.DSMT4">
                  <p:embed/>
                </p:oleObj>
              </mc:Choice>
              <mc:Fallback>
                <p:oleObj name="Equation" r:id="rId3" imgW="3162240" imgH="279360" progId="Equation.DSMT4">
                  <p:embed/>
                  <p:pic>
                    <p:nvPicPr>
                      <p:cNvPr id="9235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6892" y="1148641"/>
                        <a:ext cx="6014565" cy="5687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Formi</a:t>
            </a:r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ng 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li</a:t>
            </a:r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mi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t </a:t>
            </a:r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diagram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hu-HU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for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hu-HU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bulk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hu-HU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techniques</a:t>
            </a:r>
            <a:endParaRPr lang="en-US" altLang="en-US" sz="2800" b="1" kern="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73907" y="2543961"/>
                <a:ext cx="2803268" cy="622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𝑐𝑜𝑛𝑠𝑡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  <m:d>
                        <m:dPr>
                          <m:ctrlP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𝑠𝑡𝑟𝑎𝑖𝑛</m:t>
                          </m:r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hu-HU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𝑟𝑎𝑡𝑒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𝑐𝑜𝑛𝑠𝑡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907" y="2543961"/>
                <a:ext cx="2803268" cy="622414"/>
              </a:xfrm>
              <a:prstGeom prst="rect">
                <a:avLst/>
              </a:prstGeom>
              <a:blipFill>
                <a:blip r:embed="rId6"/>
                <a:stretch>
                  <a:fillRect l="-4130" b="-490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Object 1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90675993"/>
              </p:ext>
            </p:extLst>
          </p:nvPr>
        </p:nvGraphicFramePr>
        <p:xfrm>
          <a:off x="3587171" y="2041227"/>
          <a:ext cx="94615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1640" imgH="241200" progId="Equation.DSMT4">
                  <p:embed/>
                </p:oleObj>
              </mc:Choice>
              <mc:Fallback>
                <p:oleObj name="Equation" r:id="rId7" imgW="431640" imgH="241200" progId="Equation.DSMT4">
                  <p:embed/>
                  <p:pic>
                    <p:nvPicPr>
                      <p:cNvPr id="22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7171" y="2041227"/>
                        <a:ext cx="94615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258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55576" y="1556792"/>
            <a:ext cx="8208912" cy="385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60000"/>
              </a:spcBef>
              <a:spcAft>
                <a:spcPct val="20000"/>
              </a:spcAft>
              <a:buFontTx/>
              <a:buNone/>
            </a:pPr>
            <a:r>
              <a:rPr lang="en-US" altLang="en-US" sz="2400" dirty="0">
                <a:latin typeface="Century Gothic" panose="020B0502020202020204" pitchFamily="34" charset="0"/>
              </a:rPr>
              <a:t>The occurrence of a fracture can be analyzed by the </a:t>
            </a:r>
            <a:r>
              <a:rPr lang="en-US" altLang="en-US" sz="2400" b="1" i="1" dirty="0">
                <a:latin typeface="Century Gothic" panose="020B0502020202020204" pitchFamily="34" charset="0"/>
              </a:rPr>
              <a:t>forming limit diagram</a:t>
            </a:r>
            <a:r>
              <a:rPr lang="en-US" altLang="en-US" sz="2400" b="1" dirty="0">
                <a:latin typeface="Century Gothic" panose="020B0502020202020204" pitchFamily="34" charset="0"/>
              </a:rPr>
              <a:t>s</a:t>
            </a:r>
            <a:r>
              <a:rPr lang="hu-HU" altLang="en-US" sz="2400" b="1" dirty="0">
                <a:latin typeface="Century Gothic" panose="020B0502020202020204" pitchFamily="34" charset="0"/>
              </a:rPr>
              <a:t> </a:t>
            </a:r>
            <a:r>
              <a:rPr lang="hu-HU" altLang="en-US" sz="2400" b="1" i="1" dirty="0">
                <a:latin typeface="Century Gothic" panose="020B0502020202020204" pitchFamily="34" charset="0"/>
              </a:rPr>
              <a:t>(FLD)</a:t>
            </a:r>
            <a:r>
              <a:rPr lang="en-US" altLang="en-US" sz="2400" dirty="0">
                <a:latin typeface="Century Gothic" panose="020B0502020202020204" pitchFamily="34" charset="0"/>
              </a:rPr>
              <a:t>:</a:t>
            </a:r>
            <a:br>
              <a:rPr lang="en-US" altLang="en-US" sz="2400" dirty="0">
                <a:latin typeface="Century Gothic" panose="020B0502020202020204" pitchFamily="34" charset="0"/>
              </a:rPr>
            </a:br>
            <a:endParaRPr lang="en-US" altLang="en-US" sz="2400" dirty="0">
              <a:latin typeface="Century Gothic" panose="020B0502020202020204" pitchFamily="34" charset="0"/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400" dirty="0">
                <a:latin typeface="Century Gothic" panose="020B0502020202020204" pitchFamily="34" charset="0"/>
              </a:rPr>
              <a:t>The forming limit diagram of bulk forming processes can be determined by conducting experiments causing different stress states (tensile, upsetting, torsion, bending etc. test</a:t>
            </a:r>
            <a:r>
              <a:rPr lang="hu-HU" altLang="en-US" sz="2400" dirty="0">
                <a:latin typeface="Century Gothic" panose="020B0502020202020204" pitchFamily="34" charset="0"/>
              </a:rPr>
              <a:t>s</a:t>
            </a:r>
            <a:r>
              <a:rPr lang="en-US" altLang="en-US" sz="2400" dirty="0">
                <a:latin typeface="Century Gothic" panose="020B0502020202020204" pitchFamily="34" charset="0"/>
              </a:rPr>
              <a:t>)</a:t>
            </a:r>
            <a:r>
              <a:rPr lang="hu-HU" altLang="en-US" sz="2400" dirty="0">
                <a:latin typeface="Century Gothic" panose="020B0502020202020204" pitchFamily="34" charset="0"/>
              </a:rPr>
              <a:t>.</a:t>
            </a:r>
            <a:endParaRPr lang="en-US" altLang="en-US" sz="2400" dirty="0">
              <a:latin typeface="Century Gothic" panose="020B0502020202020204" pitchFamily="34" charset="0"/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400" dirty="0">
                <a:latin typeface="Century Gothic" panose="020B0502020202020204" pitchFamily="34" charset="0"/>
              </a:rPr>
              <a:t>The </a:t>
            </a:r>
            <a:r>
              <a:rPr lang="en-US" altLang="en-US" sz="2400" b="1" dirty="0">
                <a:latin typeface="Century Gothic" panose="020B0502020202020204" pitchFamily="34" charset="0"/>
              </a:rPr>
              <a:t>increasing</a:t>
            </a:r>
            <a:r>
              <a:rPr lang="en-US" altLang="en-US" sz="2400" dirty="0">
                <a:latin typeface="Century Gothic" panose="020B0502020202020204" pitchFamily="34" charset="0"/>
              </a:rPr>
              <a:t> </a:t>
            </a:r>
            <a:r>
              <a:rPr lang="en-US" altLang="en-US" sz="2400" b="1" dirty="0">
                <a:latin typeface="Century Gothic" panose="020B0502020202020204" pitchFamily="34" charset="0"/>
              </a:rPr>
              <a:t>temperature</a:t>
            </a:r>
            <a:r>
              <a:rPr lang="en-US" altLang="en-US" sz="2400" dirty="0">
                <a:latin typeface="Century Gothic" panose="020B0502020202020204" pitchFamily="34" charset="0"/>
              </a:rPr>
              <a:t> shifts the curves </a:t>
            </a:r>
            <a:r>
              <a:rPr lang="en-US" altLang="en-US" sz="2400" b="1" dirty="0">
                <a:latin typeface="Century Gothic" panose="020B0502020202020204" pitchFamily="34" charset="0"/>
              </a:rPr>
              <a:t>upwards</a:t>
            </a:r>
            <a:r>
              <a:rPr lang="hu-HU" altLang="en-US" sz="2400" dirty="0">
                <a:latin typeface="Century Gothic" panose="020B0502020202020204" pitchFamily="34" charset="0"/>
              </a:rPr>
              <a:t>.</a:t>
            </a:r>
            <a:endParaRPr lang="en-US" altLang="en-US" sz="2400" dirty="0">
              <a:latin typeface="Century Gothic" panose="020B0502020202020204" pitchFamily="34" charset="0"/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400" dirty="0">
                <a:latin typeface="Century Gothic" panose="020B0502020202020204" pitchFamily="34" charset="0"/>
              </a:rPr>
              <a:t>The </a:t>
            </a:r>
            <a:r>
              <a:rPr lang="en-US" altLang="en-US" sz="2400" b="1" dirty="0">
                <a:latin typeface="Century Gothic" panose="020B0502020202020204" pitchFamily="34" charset="0"/>
              </a:rPr>
              <a:t>increasing strain rate </a:t>
            </a:r>
            <a:r>
              <a:rPr lang="en-US" altLang="en-US" sz="2400" dirty="0">
                <a:latin typeface="Century Gothic" panose="020B0502020202020204" pitchFamily="34" charset="0"/>
              </a:rPr>
              <a:t>shifts the curves </a:t>
            </a:r>
            <a:r>
              <a:rPr lang="en-US" altLang="en-US" sz="2400" b="1" dirty="0">
                <a:latin typeface="Century Gothic" panose="020B0502020202020204" pitchFamily="34" charset="0"/>
              </a:rPr>
              <a:t>downwards</a:t>
            </a:r>
            <a:r>
              <a:rPr lang="hu-HU" altLang="en-US" sz="2400" dirty="0">
                <a:latin typeface="Century Gothic" panose="020B0502020202020204" pitchFamily="34" charset="0"/>
              </a:rPr>
              <a:t>.</a:t>
            </a:r>
            <a:endParaRPr lang="en-US" altLang="en-US" sz="2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204" name="Object 20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774793305"/>
              </p:ext>
            </p:extLst>
          </p:nvPr>
        </p:nvGraphicFramePr>
        <p:xfrm>
          <a:off x="6042025" y="2136775"/>
          <a:ext cx="2097088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39600" imgH="253800" progId="Equation.DSMT4">
                  <p:embed/>
                </p:oleObj>
              </mc:Choice>
              <mc:Fallback>
                <p:oleObj name="Equation" r:id="rId3" imgW="939600" imgH="253800" progId="Equation.DSMT4">
                  <p:embed/>
                  <p:pic>
                    <p:nvPicPr>
                      <p:cNvPr id="82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2025" y="2136775"/>
                        <a:ext cx="2097088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Formability diagram</a:t>
            </a:r>
          </a:p>
        </p:txBody>
      </p:sp>
    </p:spTree>
    <p:extLst>
      <p:ext uri="{BB962C8B-B14F-4D97-AF65-F5344CB8AC3E}">
        <p14:creationId xmlns:p14="http://schemas.microsoft.com/office/powerpoint/2010/main" val="2779754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28"/>
          <p:cNvSpPr txBox="1">
            <a:spLocks noChangeArrowheads="1"/>
          </p:cNvSpPr>
          <p:nvPr/>
        </p:nvSpPr>
        <p:spPr bwMode="auto">
          <a:xfrm>
            <a:off x="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Bogatov</a:t>
            </a:r>
            <a:r>
              <a:rPr lang="en-GB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fracture theory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924956" y="2404768"/>
                <a:ext cx="2625014" cy="8363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den>
                          </m:f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̅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56" y="2404768"/>
                <a:ext cx="2625014" cy="8363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007838" y="3543770"/>
                <a:ext cx="3550139" cy="3774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acc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𝑐𝑟𝑖𝑡𝑖𝑐𝑎𝑙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acc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38" y="3543770"/>
                <a:ext cx="3550139" cy="377476"/>
              </a:xfrm>
              <a:prstGeom prst="rect">
                <a:avLst/>
              </a:prstGeom>
              <a:blipFill>
                <a:blip r:embed="rId4"/>
                <a:stretch>
                  <a:fillRect l="-3087" r="-3602" b="-37097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280226" y="2327622"/>
                <a:ext cx="3026534" cy="10329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  <m:e>
                              <m:f>
                                <m:f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  <m:sSup>
                                    <m:sSup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GB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GB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̅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acc>
                            </m:e>
                          </m:nary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226" y="2327622"/>
                <a:ext cx="3026534" cy="1032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5177497" y="3497604"/>
                <a:ext cx="2862707" cy="4698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acc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497" y="3497604"/>
                <a:ext cx="2862707" cy="469809"/>
              </a:xfrm>
              <a:prstGeom prst="rect">
                <a:avLst/>
              </a:prstGeom>
              <a:blipFill>
                <a:blip r:embed="rId6"/>
                <a:stretch>
                  <a:fillRect r="-3404" b="-1948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776046" y="4262268"/>
                <a:ext cx="3384376" cy="430887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GB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200" dirty="0">
                    <a:latin typeface="SymbolMT"/>
                  </a:rPr>
                  <a:t>   </a:t>
                </a:r>
                <a:r>
                  <a:rPr lang="en-GB" sz="2200" b="1" dirty="0">
                    <a:latin typeface="SymbolMT"/>
                  </a:rPr>
                  <a:t>⇒</a:t>
                </a:r>
                <a:r>
                  <a:rPr lang="en-GB" sz="2200" dirty="0">
                    <a:latin typeface="SymbolMT"/>
                  </a:rPr>
                  <a:t>   </a:t>
                </a:r>
                <a:r>
                  <a:rPr lang="en-GB" sz="2200" dirty="0">
                    <a:latin typeface="Century Gothic" panose="020B0502020202020204" pitchFamily="34" charset="0"/>
                  </a:rPr>
                  <a:t>fracture</a:t>
                </a:r>
                <a:endParaRPr lang="en-GB" sz="22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046" y="4262268"/>
                <a:ext cx="3384376" cy="430887"/>
              </a:xfrm>
              <a:prstGeom prst="rect">
                <a:avLst/>
              </a:prstGeom>
              <a:blipFill>
                <a:blip r:embed="rId7"/>
                <a:stretch>
                  <a:fillRect t="-12676" b="-25352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365558" y="5479864"/>
                <a:ext cx="2477088" cy="7631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̅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558" y="5479864"/>
                <a:ext cx="2477088" cy="7631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300516" y="5437192"/>
                <a:ext cx="2802114" cy="8485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516" y="5437192"/>
                <a:ext cx="2802114" cy="8485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églalap 1"/>
              <p:cNvSpPr/>
              <p:nvPr/>
            </p:nvSpPr>
            <p:spPr>
              <a:xfrm>
                <a:off x="4765601" y="5051904"/>
                <a:ext cx="315268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ct val="20000"/>
                  </a:spcAft>
                </a:pPr>
                <a:r>
                  <a:rPr lang="en-GB" altLang="en-US" sz="2000" dirty="0">
                    <a:latin typeface="Century Gothic" panose="020B0502020202020204" pitchFamily="34" charset="0"/>
                  </a:rPr>
                  <a:t>Lode parameter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GB" sz="2000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en-GB" altLang="en-US" sz="2000" dirty="0">
                    <a:latin typeface="Century Gothic" panose="020B0502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2" name="Téglalap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601" y="5051904"/>
                <a:ext cx="3152685" cy="400110"/>
              </a:xfrm>
              <a:prstGeom prst="rect">
                <a:avLst/>
              </a:prstGeom>
              <a:blipFill>
                <a:blip r:embed="rId10"/>
                <a:stretch>
                  <a:fillRect l="-2128" t="-9231" b="-2769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églalap 3"/>
          <p:cNvSpPr/>
          <p:nvPr/>
        </p:nvSpPr>
        <p:spPr>
          <a:xfrm>
            <a:off x="757918" y="5051904"/>
            <a:ext cx="29370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2000" dirty="0">
                <a:latin typeface="Century Gothic" panose="020B0502020202020204" pitchFamily="34" charset="0"/>
              </a:rPr>
              <a:t>Mayer’s stress state (</a:t>
            </a:r>
            <a:r>
              <a:rPr lang="en-GB" altLang="en-US" sz="2000" i="1" dirty="0">
                <a:latin typeface="Century Gothic" panose="020B0502020202020204" pitchFamily="34" charset="0"/>
              </a:rPr>
              <a:t>k</a:t>
            </a:r>
            <a:r>
              <a:rPr lang="en-GB" altLang="en-US" sz="2000" dirty="0">
                <a:latin typeface="Century Gothic" panose="020B0502020202020204" pitchFamily="34" charset="0"/>
              </a:rPr>
              <a:t>)</a:t>
            </a:r>
            <a:endParaRPr lang="en-GB" sz="2000" dirty="0"/>
          </a:p>
        </p:txBody>
      </p:sp>
      <p:sp>
        <p:nvSpPr>
          <p:cNvPr id="16" name="Lekerekített téglalap 15"/>
          <p:cNvSpPr/>
          <p:nvPr/>
        </p:nvSpPr>
        <p:spPr>
          <a:xfrm>
            <a:off x="2915816" y="4183990"/>
            <a:ext cx="3125733" cy="569326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Rectangle 11"/>
          <p:cNvSpPr/>
          <p:nvPr/>
        </p:nvSpPr>
        <p:spPr>
          <a:xfrm>
            <a:off x="551292" y="1867691"/>
            <a:ext cx="3384376" cy="40011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Century Gothic" panose="020B0502020202020204" pitchFamily="34" charset="0"/>
              </a:rPr>
              <a:t>For continuo</a:t>
            </a:r>
            <a:r>
              <a:rPr lang="hu-HU" sz="2000" dirty="0">
                <a:latin typeface="Century Gothic" panose="020B0502020202020204" pitchFamily="34" charset="0"/>
              </a:rPr>
              <a:t>u</a:t>
            </a:r>
            <a:r>
              <a:rPr lang="en-GB" sz="2000" dirty="0">
                <a:latin typeface="Century Gothic" panose="020B0502020202020204" pitchFamily="34" charset="0"/>
              </a:rPr>
              <a:t>s forming</a:t>
            </a:r>
            <a:endParaRPr lang="en-GB" sz="2000" dirty="0"/>
          </a:p>
        </p:txBody>
      </p:sp>
      <p:sp>
        <p:nvSpPr>
          <p:cNvPr id="18" name="Rectangle 11"/>
          <p:cNvSpPr/>
          <p:nvPr/>
        </p:nvSpPr>
        <p:spPr>
          <a:xfrm>
            <a:off x="4765601" y="1872142"/>
            <a:ext cx="3384376" cy="40011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Century Gothic" panose="020B0502020202020204" pitchFamily="34" charset="0"/>
              </a:rPr>
              <a:t>For multistep forming</a:t>
            </a:r>
            <a:endParaRPr lang="en-GB" sz="2000" dirty="0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911C251A-A617-EAA1-2A37-2640A7BA4A56}"/>
              </a:ext>
            </a:extLst>
          </p:cNvPr>
          <p:cNvSpPr/>
          <p:nvPr/>
        </p:nvSpPr>
        <p:spPr>
          <a:xfrm>
            <a:off x="740316" y="1228001"/>
            <a:ext cx="7792124" cy="400110"/>
          </a:xfrm>
          <a:prstGeom prst="rect">
            <a:avLst/>
          </a:prstGeom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For </a:t>
            </a:r>
            <a:r>
              <a:rPr lang="hu-HU" sz="2000" b="1" dirty="0" err="1">
                <a:latin typeface="Century Gothic" panose="020B0502020202020204" pitchFamily="34" charset="0"/>
              </a:rPr>
              <a:t>calculations</a:t>
            </a:r>
            <a:r>
              <a:rPr lang="hu-HU" sz="2000" b="1" dirty="0">
                <a:latin typeface="Century Gothic" panose="020B0502020202020204" pitchFamily="34" charset="0"/>
              </a:rPr>
              <a:t> a </a:t>
            </a:r>
            <a:r>
              <a:rPr lang="hu-HU" sz="2000" b="1" dirty="0" err="1">
                <a:latin typeface="Century Gothic" panose="020B0502020202020204" pitchFamily="34" charset="0"/>
              </a:rPr>
              <a:t>fracture</a:t>
            </a:r>
            <a:r>
              <a:rPr lang="hu-HU" sz="2000" b="1" dirty="0">
                <a:latin typeface="Century Gothic" panose="020B0502020202020204" pitchFamily="34" charset="0"/>
              </a:rPr>
              <a:t> </a:t>
            </a:r>
            <a:r>
              <a:rPr lang="hu-HU" sz="2000" b="1" dirty="0" err="1">
                <a:latin typeface="Century Gothic" panose="020B0502020202020204" pitchFamily="34" charset="0"/>
              </a:rPr>
              <a:t>theory</a:t>
            </a:r>
            <a:r>
              <a:rPr lang="hu-HU" sz="2000" b="1" dirty="0">
                <a:latin typeface="Century Gothic" panose="020B0502020202020204" pitchFamily="34" charset="0"/>
              </a:rPr>
              <a:t> is </a:t>
            </a:r>
            <a:r>
              <a:rPr lang="hu-HU" sz="2000" b="1" dirty="0" err="1">
                <a:latin typeface="Century Gothic" panose="020B0502020202020204" pitchFamily="34" charset="0"/>
              </a:rPr>
              <a:t>needed</a:t>
            </a:r>
            <a:r>
              <a:rPr lang="hu-HU" sz="2000" b="1" dirty="0">
                <a:latin typeface="Century Gothic" panose="020B0502020202020204" pitchFamily="34" charset="0"/>
              </a:rPr>
              <a:t> – </a:t>
            </a:r>
            <a:r>
              <a:rPr lang="hu-HU" sz="2000" b="1" dirty="0" err="1">
                <a:latin typeface="Century Gothic" panose="020B0502020202020204" pitchFamily="34" charset="0"/>
              </a:rPr>
              <a:t>Bogatov</a:t>
            </a:r>
            <a:r>
              <a:rPr lang="hu-HU" sz="2000" b="1" dirty="0">
                <a:latin typeface="Century Gothic" panose="020B0502020202020204" pitchFamily="34" charset="0"/>
              </a:rPr>
              <a:t> </a:t>
            </a:r>
            <a:r>
              <a:rPr lang="hu-HU" sz="2000" b="1" dirty="0" err="1">
                <a:latin typeface="Century Gothic" panose="020B0502020202020204" pitchFamily="34" charset="0"/>
              </a:rPr>
              <a:t>theory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288887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784225" y="1217613"/>
            <a:ext cx="785177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GB" altLang="en-US" sz="2200" dirty="0">
                <a:latin typeface="Century Gothic" panose="020B0502020202020204" pitchFamily="34" charset="0"/>
              </a:rPr>
              <a:t>The formability for </a:t>
            </a:r>
            <a:r>
              <a:rPr lang="en-GB" altLang="en-US" sz="2200" b="1" dirty="0">
                <a:latin typeface="Century Gothic" panose="020B0502020202020204" pitchFamily="34" charset="0"/>
              </a:rPr>
              <a:t>sheet </a:t>
            </a:r>
            <a:r>
              <a:rPr lang="hu-HU" altLang="en-US" sz="2200" b="1" dirty="0">
                <a:latin typeface="Century Gothic" panose="020B0502020202020204" pitchFamily="34" charset="0"/>
              </a:rPr>
              <a:t>metal </a:t>
            </a:r>
            <a:r>
              <a:rPr lang="en-GB" altLang="en-US" sz="2200" b="1" dirty="0">
                <a:latin typeface="Century Gothic" panose="020B0502020202020204" pitchFamily="34" charset="0"/>
              </a:rPr>
              <a:t>forming </a:t>
            </a:r>
            <a:r>
              <a:rPr lang="en-GB" altLang="en-US" sz="2200" dirty="0">
                <a:latin typeface="Century Gothic" panose="020B0502020202020204" pitchFamily="34" charset="0"/>
              </a:rPr>
              <a:t>techniques is characterized by the </a:t>
            </a:r>
            <a:r>
              <a:rPr lang="en-GB" altLang="en-US" sz="2200" b="1" dirty="0">
                <a:latin typeface="Century Gothic" panose="020B0502020202020204" pitchFamily="34" charset="0"/>
              </a:rPr>
              <a:t>forming limit diagram </a:t>
            </a:r>
            <a:r>
              <a:rPr lang="en-GB" altLang="en-US" sz="2200" dirty="0">
                <a:latin typeface="Century Gothic" panose="020B0502020202020204" pitchFamily="34" charset="0"/>
              </a:rPr>
              <a:t>(FLD)</a:t>
            </a:r>
            <a:r>
              <a:rPr lang="hu-HU" altLang="en-US" sz="2200" dirty="0">
                <a:latin typeface="Century Gothic" panose="020B0502020202020204" pitchFamily="34" charset="0"/>
              </a:rPr>
              <a:t> </a:t>
            </a:r>
            <a:r>
              <a:rPr lang="hu-HU" altLang="en-US" sz="2200" dirty="0" err="1">
                <a:latin typeface="Century Gothic" panose="020B0502020202020204" pitchFamily="34" charset="0"/>
              </a:rPr>
              <a:t>below</a:t>
            </a:r>
            <a:r>
              <a:rPr lang="en-GB" altLang="en-US" sz="22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1273" name="Rectangle 8"/>
          <p:cNvSpPr>
            <a:spLocks noChangeArrowheads="1"/>
          </p:cNvSpPr>
          <p:nvPr/>
        </p:nvSpPr>
        <p:spPr bwMode="auto">
          <a:xfrm>
            <a:off x="2647950" y="2447925"/>
            <a:ext cx="3876675" cy="3133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1274" name="Line 9"/>
          <p:cNvSpPr>
            <a:spLocks noChangeShapeType="1"/>
          </p:cNvSpPr>
          <p:nvPr/>
        </p:nvSpPr>
        <p:spPr bwMode="auto">
          <a:xfrm>
            <a:off x="4352925" y="2447925"/>
            <a:ext cx="0" cy="321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5" name="Freeform 10"/>
          <p:cNvSpPr>
            <a:spLocks/>
          </p:cNvSpPr>
          <p:nvPr/>
        </p:nvSpPr>
        <p:spPr bwMode="auto">
          <a:xfrm>
            <a:off x="2819400" y="3267075"/>
            <a:ext cx="1528763" cy="1490663"/>
          </a:xfrm>
          <a:custGeom>
            <a:avLst/>
            <a:gdLst>
              <a:gd name="T0" fmla="*/ 0 w 963"/>
              <a:gd name="T1" fmla="*/ 0 h 939"/>
              <a:gd name="T2" fmla="*/ 2147483647 w 963"/>
              <a:gd name="T3" fmla="*/ 2147483647 h 939"/>
              <a:gd name="T4" fmla="*/ 2147483647 w 963"/>
              <a:gd name="T5" fmla="*/ 2147483647 h 939"/>
              <a:gd name="T6" fmla="*/ 2147483647 w 963"/>
              <a:gd name="T7" fmla="*/ 2147483647 h 939"/>
              <a:gd name="T8" fmla="*/ 2147483647 w 963"/>
              <a:gd name="T9" fmla="*/ 2147483647 h 9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3" h="939">
                <a:moveTo>
                  <a:pt x="0" y="0"/>
                </a:moveTo>
                <a:cubicBezTo>
                  <a:pt x="28" y="45"/>
                  <a:pt x="100" y="174"/>
                  <a:pt x="168" y="264"/>
                </a:cubicBezTo>
                <a:cubicBezTo>
                  <a:pt x="236" y="354"/>
                  <a:pt x="321" y="456"/>
                  <a:pt x="408" y="540"/>
                </a:cubicBezTo>
                <a:cubicBezTo>
                  <a:pt x="495" y="624"/>
                  <a:pt x="598" y="702"/>
                  <a:pt x="690" y="768"/>
                </a:cubicBezTo>
                <a:cubicBezTo>
                  <a:pt x="782" y="834"/>
                  <a:pt x="906" y="903"/>
                  <a:pt x="963" y="939"/>
                </a:cubicBezTo>
              </a:path>
            </a:pathLst>
          </a:custGeom>
          <a:noFill/>
          <a:ln w="3175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6" name="Freeform 11"/>
          <p:cNvSpPr>
            <a:spLocks/>
          </p:cNvSpPr>
          <p:nvPr/>
        </p:nvSpPr>
        <p:spPr bwMode="auto">
          <a:xfrm>
            <a:off x="4352925" y="3924300"/>
            <a:ext cx="1943100" cy="838200"/>
          </a:xfrm>
          <a:custGeom>
            <a:avLst/>
            <a:gdLst>
              <a:gd name="T0" fmla="*/ 0 w 1224"/>
              <a:gd name="T1" fmla="*/ 2147483647 h 528"/>
              <a:gd name="T2" fmla="*/ 2147483647 w 1224"/>
              <a:gd name="T3" fmla="*/ 2147483647 h 528"/>
              <a:gd name="T4" fmla="*/ 2147483647 w 1224"/>
              <a:gd name="T5" fmla="*/ 2147483647 h 528"/>
              <a:gd name="T6" fmla="*/ 2147483647 w 1224"/>
              <a:gd name="T7" fmla="*/ 2147483647 h 528"/>
              <a:gd name="T8" fmla="*/ 2147483647 w 1224"/>
              <a:gd name="T9" fmla="*/ 0 h 5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24" h="528">
                <a:moveTo>
                  <a:pt x="0" y="528"/>
                </a:moveTo>
                <a:cubicBezTo>
                  <a:pt x="47" y="494"/>
                  <a:pt x="185" y="384"/>
                  <a:pt x="282" y="324"/>
                </a:cubicBezTo>
                <a:cubicBezTo>
                  <a:pt x="379" y="264"/>
                  <a:pt x="476" y="213"/>
                  <a:pt x="582" y="168"/>
                </a:cubicBezTo>
                <a:cubicBezTo>
                  <a:pt x="688" y="123"/>
                  <a:pt x="811" y="82"/>
                  <a:pt x="918" y="54"/>
                </a:cubicBezTo>
                <a:cubicBezTo>
                  <a:pt x="1025" y="26"/>
                  <a:pt x="1160" y="11"/>
                  <a:pt x="1224" y="0"/>
                </a:cubicBezTo>
              </a:path>
            </a:pathLst>
          </a:custGeom>
          <a:noFill/>
          <a:ln w="31750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7" name="Oval 12"/>
          <p:cNvSpPr>
            <a:spLocks noChangeArrowheads="1"/>
          </p:cNvSpPr>
          <p:nvPr/>
        </p:nvSpPr>
        <p:spPr bwMode="auto">
          <a:xfrm>
            <a:off x="3048000" y="4672013"/>
            <a:ext cx="466725" cy="466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1278" name="Oval 13"/>
          <p:cNvSpPr>
            <a:spLocks noChangeArrowheads="1"/>
          </p:cNvSpPr>
          <p:nvPr/>
        </p:nvSpPr>
        <p:spPr bwMode="auto">
          <a:xfrm>
            <a:off x="5470525" y="4689475"/>
            <a:ext cx="466725" cy="466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1279" name="Oval 14"/>
          <p:cNvSpPr>
            <a:spLocks noChangeArrowheads="1"/>
          </p:cNvSpPr>
          <p:nvPr/>
        </p:nvSpPr>
        <p:spPr bwMode="auto">
          <a:xfrm>
            <a:off x="3108325" y="4551363"/>
            <a:ext cx="347663" cy="70485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1280" name="Oval 15"/>
          <p:cNvSpPr>
            <a:spLocks noChangeArrowheads="1"/>
          </p:cNvSpPr>
          <p:nvPr/>
        </p:nvSpPr>
        <p:spPr bwMode="auto">
          <a:xfrm>
            <a:off x="5426075" y="4573588"/>
            <a:ext cx="552450" cy="714375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1281" name="Text Box 18"/>
          <p:cNvSpPr txBox="1">
            <a:spLocks noChangeArrowheads="1"/>
          </p:cNvSpPr>
          <p:nvPr/>
        </p:nvSpPr>
        <p:spPr bwMode="auto">
          <a:xfrm>
            <a:off x="4181475" y="56181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993300"/>
                </a:solidFill>
              </a:rPr>
              <a:t>0</a:t>
            </a:r>
            <a:endParaRPr lang="en-US" altLang="en-US" sz="2400" b="1" baseline="-25000" dirty="0">
              <a:solidFill>
                <a:srgbClr val="993300"/>
              </a:solidFill>
            </a:endParaRPr>
          </a:p>
        </p:txBody>
      </p:sp>
      <p:sp>
        <p:nvSpPr>
          <p:cNvPr id="11282" name="Text Box 19"/>
          <p:cNvSpPr txBox="1">
            <a:spLocks noChangeArrowheads="1"/>
          </p:cNvSpPr>
          <p:nvPr/>
        </p:nvSpPr>
        <p:spPr bwMode="auto">
          <a:xfrm>
            <a:off x="1482725" y="3632201"/>
            <a:ext cx="8255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600" dirty="0">
                <a:latin typeface="Century Gothic" panose="020B0502020202020204" pitchFamily="34" charset="0"/>
              </a:rPr>
              <a:t>Safe zone</a:t>
            </a:r>
          </a:p>
        </p:txBody>
      </p:sp>
      <p:sp>
        <p:nvSpPr>
          <p:cNvPr id="11283" name="Text Box 20"/>
          <p:cNvSpPr txBox="1">
            <a:spLocks noChangeArrowheads="1"/>
          </p:cNvSpPr>
          <p:nvPr/>
        </p:nvSpPr>
        <p:spPr bwMode="auto">
          <a:xfrm>
            <a:off x="6783389" y="2806700"/>
            <a:ext cx="16050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entury Gothic" panose="020B0502020202020204" pitchFamily="34" charset="0"/>
              </a:rPr>
              <a:t>Fracture can be expected</a:t>
            </a:r>
          </a:p>
        </p:txBody>
      </p:sp>
      <p:sp>
        <p:nvSpPr>
          <p:cNvPr id="11284" name="Line 21"/>
          <p:cNvSpPr>
            <a:spLocks noChangeShapeType="1"/>
          </p:cNvSpPr>
          <p:nvPr/>
        </p:nvSpPr>
        <p:spPr bwMode="auto">
          <a:xfrm>
            <a:off x="2324100" y="4000500"/>
            <a:ext cx="923925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5" name="Line 22"/>
          <p:cNvSpPr>
            <a:spLocks noChangeShapeType="1"/>
          </p:cNvSpPr>
          <p:nvPr/>
        </p:nvSpPr>
        <p:spPr bwMode="auto">
          <a:xfrm flipH="1">
            <a:off x="5427663" y="3246438"/>
            <a:ext cx="1381125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6" name="Line 23"/>
          <p:cNvSpPr>
            <a:spLocks noChangeShapeType="1"/>
          </p:cNvSpPr>
          <p:nvPr/>
        </p:nvSpPr>
        <p:spPr bwMode="auto">
          <a:xfrm>
            <a:off x="2312988" y="4008438"/>
            <a:ext cx="2533650" cy="1114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7" name="Line 24"/>
          <p:cNvSpPr>
            <a:spLocks noChangeShapeType="1"/>
          </p:cNvSpPr>
          <p:nvPr/>
        </p:nvSpPr>
        <p:spPr bwMode="auto">
          <a:xfrm flipH="1">
            <a:off x="3711575" y="3244850"/>
            <a:ext cx="308610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8" name="Text Box 25"/>
          <p:cNvSpPr txBox="1">
            <a:spLocks noChangeArrowheads="1"/>
          </p:cNvSpPr>
          <p:nvPr/>
        </p:nvSpPr>
        <p:spPr bwMode="auto">
          <a:xfrm>
            <a:off x="3503613" y="561657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993300"/>
                </a:solidFill>
              </a:rPr>
              <a:t>–</a:t>
            </a:r>
            <a:endParaRPr lang="en-US" altLang="en-US" sz="2400" b="1" baseline="-25000" dirty="0">
              <a:solidFill>
                <a:srgbClr val="993300"/>
              </a:solidFill>
            </a:endParaRPr>
          </a:p>
        </p:txBody>
      </p:sp>
      <p:sp>
        <p:nvSpPr>
          <p:cNvPr id="11289" name="Text Box 26"/>
          <p:cNvSpPr txBox="1">
            <a:spLocks noChangeArrowheads="1"/>
          </p:cNvSpPr>
          <p:nvPr/>
        </p:nvSpPr>
        <p:spPr bwMode="auto">
          <a:xfrm>
            <a:off x="4883150" y="5643563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993300"/>
                </a:solidFill>
              </a:rPr>
              <a:t>+</a:t>
            </a:r>
            <a:endParaRPr lang="en-US" altLang="en-US" sz="2400" b="1" baseline="-25000" dirty="0">
              <a:solidFill>
                <a:srgbClr val="993300"/>
              </a:solidFill>
            </a:endParaRPr>
          </a:p>
        </p:txBody>
      </p:sp>
      <p:sp>
        <p:nvSpPr>
          <p:cNvPr id="11290" name="Text Box 27"/>
          <p:cNvSpPr txBox="1">
            <a:spLocks noChangeArrowheads="1"/>
          </p:cNvSpPr>
          <p:nvPr/>
        </p:nvSpPr>
        <p:spPr bwMode="auto">
          <a:xfrm>
            <a:off x="2141538" y="4921250"/>
            <a:ext cx="361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993300"/>
                </a:solidFill>
              </a:rPr>
              <a:t>+</a:t>
            </a:r>
            <a:endParaRPr lang="en-US" altLang="en-US" sz="2400" b="1" baseline="-25000" dirty="0">
              <a:solidFill>
                <a:srgbClr val="993300"/>
              </a:solidFill>
            </a:endParaRPr>
          </a:p>
        </p:txBody>
      </p:sp>
      <p:graphicFrame>
        <p:nvGraphicFramePr>
          <p:cNvPr id="11291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75230"/>
              </p:ext>
            </p:extLst>
          </p:nvPr>
        </p:nvGraphicFramePr>
        <p:xfrm>
          <a:off x="3942557" y="2451100"/>
          <a:ext cx="3381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5028" imgH="228501" progId="Equation.DSMT4">
                  <p:embed/>
                </p:oleObj>
              </mc:Choice>
              <mc:Fallback>
                <p:oleObj name="Equation" r:id="rId3" imgW="165028" imgH="228501" progId="Equation.DSMT4">
                  <p:embed/>
                  <p:pic>
                    <p:nvPicPr>
                      <p:cNvPr id="11291" name="Objektum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2557" y="2451100"/>
                        <a:ext cx="338137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2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24036"/>
              </p:ext>
            </p:extLst>
          </p:nvPr>
        </p:nvGraphicFramePr>
        <p:xfrm>
          <a:off x="6283325" y="5618163"/>
          <a:ext cx="3635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7646" imgH="228402" progId="Equation.DSMT4">
                  <p:embed/>
                </p:oleObj>
              </mc:Choice>
              <mc:Fallback>
                <p:oleObj name="Equation" r:id="rId5" imgW="177646" imgH="228402" progId="Equation.DSMT4">
                  <p:embed/>
                  <p:pic>
                    <p:nvPicPr>
                      <p:cNvPr id="11292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3325" y="5618163"/>
                        <a:ext cx="363538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Forming limit diagram (FLD)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4358481" y="2515979"/>
            <a:ext cx="1336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>
                <a:latin typeface="Century Gothic" panose="020B0502020202020204" pitchFamily="34" charset="0"/>
              </a:rPr>
              <a:t>Major strain</a:t>
            </a:r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6672243" y="5702886"/>
            <a:ext cx="13367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>
                <a:latin typeface="Century Gothic" panose="020B0502020202020204" pitchFamily="34" charset="0"/>
              </a:rPr>
              <a:t>Minor strain</a:t>
            </a:r>
          </a:p>
        </p:txBody>
      </p:sp>
    </p:spTree>
    <p:extLst>
      <p:ext uri="{BB962C8B-B14F-4D97-AF65-F5344CB8AC3E}">
        <p14:creationId xmlns:p14="http://schemas.microsoft.com/office/powerpoint/2010/main" val="160100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ext Box 26"/>
          <p:cNvSpPr txBox="1">
            <a:spLocks noChangeArrowheads="1"/>
          </p:cNvSpPr>
          <p:nvPr/>
        </p:nvSpPr>
        <p:spPr bwMode="auto">
          <a:xfrm>
            <a:off x="784225" y="1217613"/>
            <a:ext cx="78517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400" dirty="0">
                <a:latin typeface="Century Gothic" panose="020B0502020202020204" pitchFamily="34" charset="0"/>
              </a:rPr>
              <a:t>Determination of the FLD using </a:t>
            </a:r>
            <a:r>
              <a:rPr lang="en-US" altLang="en-US" sz="2400" dirty="0" err="1">
                <a:latin typeface="Century Gothic" panose="020B0502020202020204" pitchFamily="34" charset="0"/>
              </a:rPr>
              <a:t>Nakazima</a:t>
            </a:r>
            <a:r>
              <a:rPr lang="en-US" altLang="en-US" sz="2400" dirty="0">
                <a:latin typeface="Century Gothic" panose="020B0502020202020204" pitchFamily="34" charset="0"/>
              </a:rPr>
              <a:t> test </a:t>
            </a:r>
          </a:p>
        </p:txBody>
      </p:sp>
      <p:pic>
        <p:nvPicPr>
          <p:cNvPr id="12297" name="Picture 4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13" y="1933575"/>
            <a:ext cx="3286125" cy="4391025"/>
          </a:xfrm>
        </p:spPr>
      </p:pic>
      <p:pic>
        <p:nvPicPr>
          <p:cNvPr id="12298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54225"/>
            <a:ext cx="4086225" cy="406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300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465507"/>
              </p:ext>
            </p:extLst>
          </p:nvPr>
        </p:nvGraphicFramePr>
        <p:xfrm>
          <a:off x="4364831" y="2539605"/>
          <a:ext cx="33813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028" imgH="228501" progId="Equation.DSMT4">
                  <p:embed/>
                </p:oleObj>
              </mc:Choice>
              <mc:Fallback>
                <p:oleObj name="Equation" r:id="rId5" imgW="165028" imgH="228501" progId="Equation.DSMT4">
                  <p:embed/>
                  <p:pic>
                    <p:nvPicPr>
                      <p:cNvPr id="12300" name="Objektum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831" y="2539605"/>
                        <a:ext cx="33813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259393"/>
              </p:ext>
            </p:extLst>
          </p:nvPr>
        </p:nvGraphicFramePr>
        <p:xfrm>
          <a:off x="7740352" y="5733256"/>
          <a:ext cx="363537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646" imgH="228402" progId="Equation.DSMT4">
                  <p:embed/>
                </p:oleObj>
              </mc:Choice>
              <mc:Fallback>
                <p:oleObj name="Equation" r:id="rId7" imgW="177646" imgH="228402" progId="Equation.DSMT4">
                  <p:embed/>
                  <p:pic>
                    <p:nvPicPr>
                      <p:cNvPr id="12302" name="Objektum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352" y="5733256"/>
                        <a:ext cx="363537" cy="46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Forming limit diagram (FLD)</a:t>
            </a:r>
          </a:p>
        </p:txBody>
      </p:sp>
    </p:spTree>
    <p:extLst>
      <p:ext uri="{BB962C8B-B14F-4D97-AF65-F5344CB8AC3E}">
        <p14:creationId xmlns:p14="http://schemas.microsoft.com/office/powerpoint/2010/main" val="117451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Text Box 7"/>
          <p:cNvSpPr txBox="1">
            <a:spLocks noChangeArrowheads="1"/>
          </p:cNvSpPr>
          <p:nvPr/>
        </p:nvSpPr>
        <p:spPr bwMode="auto">
          <a:xfrm>
            <a:off x="720870" y="1210800"/>
            <a:ext cx="8276935" cy="195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GB" altLang="en-US" sz="2200" b="1" dirty="0">
                <a:latin typeface="Century Gothic" panose="020B0502020202020204" pitchFamily="34" charset="0"/>
              </a:rPr>
              <a:t>Important quantities of sheet formability from</a:t>
            </a:r>
            <a:r>
              <a:rPr lang="en-GB" altLang="en-US" sz="2200" dirty="0">
                <a:latin typeface="Century Gothic" panose="020B0502020202020204" pitchFamily="34" charset="0"/>
              </a:rPr>
              <a:t> </a:t>
            </a:r>
            <a:r>
              <a:rPr lang="en-GB" altLang="en-US" sz="2200" b="1" dirty="0">
                <a:latin typeface="Century Gothic" panose="020B0502020202020204" pitchFamily="34" charset="0"/>
              </a:rPr>
              <a:t>tensile test</a:t>
            </a:r>
            <a:r>
              <a:rPr lang="en-GB" altLang="en-US" sz="2200" dirty="0">
                <a:latin typeface="Century Gothic" panose="020B0502020202020204" pitchFamily="34" charset="0"/>
              </a:rPr>
              <a:t>:</a:t>
            </a:r>
            <a:br>
              <a:rPr lang="en-GB" altLang="en-US" sz="2200" dirty="0">
                <a:latin typeface="Century Gothic" panose="020B0502020202020204" pitchFamily="34" charset="0"/>
              </a:rPr>
            </a:br>
            <a:r>
              <a:rPr lang="en-GB" altLang="en-US" sz="2200" dirty="0">
                <a:latin typeface="Century Gothic" panose="020B0502020202020204" pitchFamily="34" charset="0"/>
              </a:rPr>
              <a:t>     –  Lankford coefficient (R) </a:t>
            </a:r>
            <a:br>
              <a:rPr lang="en-GB" altLang="en-US" sz="2200" dirty="0">
                <a:latin typeface="Century Gothic" panose="020B0502020202020204" pitchFamily="34" charset="0"/>
              </a:rPr>
            </a:br>
            <a:r>
              <a:rPr lang="en-GB" altLang="en-US" sz="2200" dirty="0">
                <a:latin typeface="Century Gothic" panose="020B0502020202020204" pitchFamily="34" charset="0"/>
              </a:rPr>
              <a:t>     –  hardening exponent (n). </a:t>
            </a: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GB" altLang="en-US" sz="2200" dirty="0">
                <a:latin typeface="Century Gothic" panose="020B0502020202020204" pitchFamily="34" charset="0"/>
              </a:rPr>
              <a:t>The </a:t>
            </a:r>
            <a:r>
              <a:rPr lang="en-GB" altLang="en-US" sz="2400" b="1" i="1" dirty="0">
                <a:latin typeface="Century Gothic" panose="020B0502020202020204" pitchFamily="34" charset="0"/>
              </a:rPr>
              <a:t>R-value</a:t>
            </a:r>
            <a:r>
              <a:rPr lang="en-GB" altLang="en-US" sz="2200" dirty="0">
                <a:latin typeface="Century Gothic" panose="020B0502020202020204" pitchFamily="34" charset="0"/>
              </a:rPr>
              <a:t> characterises the </a:t>
            </a:r>
            <a:r>
              <a:rPr lang="en-GB" altLang="en-US" sz="2200" b="1" i="1" dirty="0">
                <a:latin typeface="Century Gothic" panose="020B0502020202020204" pitchFamily="34" charset="0"/>
              </a:rPr>
              <a:t>normal anisotropy </a:t>
            </a:r>
            <a:r>
              <a:rPr lang="en-GB" altLang="en-US" sz="2200" dirty="0">
                <a:latin typeface="Century Gothic" panose="020B0502020202020204" pitchFamily="34" charset="0"/>
              </a:rPr>
              <a:t>(perpendicular to the sheet’s plane) of the sheet.</a:t>
            </a:r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6096050" y="4745387"/>
            <a:ext cx="482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 err="1">
                <a:latin typeface="Times New Roman" pitchFamily="18" charset="0"/>
              </a:rPr>
              <a:t>b</a:t>
            </a:r>
            <a:r>
              <a:rPr lang="en-US" altLang="en-US" sz="2800" b="1" i="1" baseline="-25000" dirty="0" err="1">
                <a:latin typeface="Times New Roman" pitchFamily="18" charset="0"/>
              </a:rPr>
              <a:t>o</a:t>
            </a:r>
            <a:endParaRPr lang="en-US" altLang="en-US" sz="2800" b="1" i="1" baseline="-25000" dirty="0">
              <a:latin typeface="Times New Roman" pitchFamily="18" charset="0"/>
            </a:endParaRPr>
          </a:p>
        </p:txBody>
      </p:sp>
      <p:sp>
        <p:nvSpPr>
          <p:cNvPr id="13322" name="Text Box 9"/>
          <p:cNvSpPr txBox="1">
            <a:spLocks noChangeArrowheads="1"/>
          </p:cNvSpPr>
          <p:nvPr/>
        </p:nvSpPr>
        <p:spPr bwMode="auto">
          <a:xfrm>
            <a:off x="5773465" y="3195783"/>
            <a:ext cx="304812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993300"/>
                </a:solidFill>
                <a:latin typeface="Century Gothic" panose="020B0502020202020204" pitchFamily="34" charset="0"/>
              </a:rPr>
              <a:t>Cross section of the tensile test specimen</a:t>
            </a:r>
          </a:p>
        </p:txBody>
      </p:sp>
      <p:graphicFrame>
        <p:nvGraphicFramePr>
          <p:cNvPr id="1332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700375"/>
              </p:ext>
            </p:extLst>
          </p:nvPr>
        </p:nvGraphicFramePr>
        <p:xfrm>
          <a:off x="1312862" y="3303863"/>
          <a:ext cx="3259138" cy="190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900" imgH="863600" progId="Equation.3">
                  <p:embed/>
                </p:oleObj>
              </mc:Choice>
              <mc:Fallback>
                <p:oleObj name="Equation" r:id="rId3" imgW="1485900" imgH="863600" progId="Equation.3">
                  <p:embed/>
                  <p:pic>
                    <p:nvPicPr>
                      <p:cNvPr id="13324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862" y="3303863"/>
                        <a:ext cx="3259138" cy="190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5" name="Rectangle 12"/>
          <p:cNvSpPr>
            <a:spLocks noChangeArrowheads="1"/>
          </p:cNvSpPr>
          <p:nvPr/>
        </p:nvSpPr>
        <p:spPr bwMode="auto">
          <a:xfrm>
            <a:off x="5580112" y="4253982"/>
            <a:ext cx="1514475" cy="57098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3326" name="Text Box 13"/>
          <p:cNvSpPr txBox="1">
            <a:spLocks noChangeArrowheads="1"/>
          </p:cNvSpPr>
          <p:nvPr/>
        </p:nvSpPr>
        <p:spPr bwMode="auto">
          <a:xfrm>
            <a:off x="7104112" y="4210399"/>
            <a:ext cx="442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latin typeface="Times New Roman" pitchFamily="18" charset="0"/>
              </a:rPr>
              <a:t>s</a:t>
            </a:r>
            <a:r>
              <a:rPr lang="en-US" altLang="en-US" sz="2800" b="1" i="1" baseline="-25000" dirty="0">
                <a:latin typeface="Times New Roman" pitchFamily="18" charset="0"/>
              </a:rPr>
              <a:t>o</a:t>
            </a:r>
          </a:p>
        </p:txBody>
      </p:sp>
      <p:sp>
        <p:nvSpPr>
          <p:cNvPr id="13327" name="Text Box 14"/>
          <p:cNvSpPr txBox="1">
            <a:spLocks noChangeArrowheads="1"/>
          </p:cNvSpPr>
          <p:nvPr/>
        </p:nvSpPr>
        <p:spPr bwMode="auto">
          <a:xfrm>
            <a:off x="720870" y="5400103"/>
            <a:ext cx="8100722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>
                <a:solidFill>
                  <a:srgbClr val="993300"/>
                </a:solidFill>
              </a:rPr>
              <a:t> </a:t>
            </a:r>
            <a:r>
              <a:rPr lang="en-GB" altLang="en-US" sz="2600" b="1" i="1" dirty="0" err="1">
                <a:latin typeface="Times New Roman" pitchFamily="18" charset="0"/>
              </a:rPr>
              <a:t>b</a:t>
            </a:r>
            <a:r>
              <a:rPr lang="en-GB" altLang="en-US" sz="2600" b="1" i="1" baseline="-25000" dirty="0" err="1">
                <a:latin typeface="Times New Roman" pitchFamily="18" charset="0"/>
              </a:rPr>
              <a:t>o</a:t>
            </a:r>
            <a:r>
              <a:rPr lang="en-GB" altLang="en-US" sz="1800" dirty="0">
                <a:solidFill>
                  <a:srgbClr val="993300"/>
                </a:solidFill>
              </a:rPr>
              <a:t> </a:t>
            </a:r>
            <a:r>
              <a:rPr lang="en-GB" altLang="en-US" sz="2000" dirty="0">
                <a:latin typeface="Century Gothic" panose="020B0502020202020204" pitchFamily="34" charset="0"/>
              </a:rPr>
              <a:t>and </a:t>
            </a:r>
            <a:r>
              <a:rPr lang="en-GB" altLang="en-US" sz="2600" b="1" i="1" dirty="0">
                <a:latin typeface="Times New Roman" pitchFamily="18" charset="0"/>
              </a:rPr>
              <a:t>s</a:t>
            </a:r>
            <a:r>
              <a:rPr lang="en-GB" altLang="en-US" sz="2600" b="1" i="1" baseline="-25000" dirty="0">
                <a:latin typeface="Times New Roman" pitchFamily="18" charset="0"/>
              </a:rPr>
              <a:t>o</a:t>
            </a:r>
            <a:r>
              <a:rPr lang="en-GB" altLang="en-US" sz="2400" i="1" baseline="-25000" dirty="0">
                <a:latin typeface="Times New Roman" pitchFamily="18" charset="0"/>
              </a:rPr>
              <a:t> </a:t>
            </a:r>
            <a:r>
              <a:rPr lang="en-GB" altLang="en-US" sz="2400" i="1" dirty="0">
                <a:latin typeface="Times New Roman" pitchFamily="18" charset="0"/>
              </a:rPr>
              <a:t> </a:t>
            </a:r>
            <a:r>
              <a:rPr lang="en-GB" altLang="en-US" sz="2000" dirty="0">
                <a:latin typeface="Century Gothic" panose="020B0502020202020204" pitchFamily="34" charset="0"/>
              </a:rPr>
              <a:t>are the original</a:t>
            </a:r>
            <a:r>
              <a:rPr lang="en-GB" altLang="en-US" sz="1800" dirty="0">
                <a:solidFill>
                  <a:schemeClr val="accent2"/>
                </a:solidFill>
              </a:rPr>
              <a:t>,</a:t>
            </a:r>
            <a:r>
              <a:rPr lang="en-GB" altLang="en-US" sz="1600" dirty="0">
                <a:solidFill>
                  <a:schemeClr val="accent2"/>
                </a:solidFill>
              </a:rPr>
              <a:t>  </a:t>
            </a:r>
            <a:r>
              <a:rPr lang="en-GB" altLang="en-US" sz="2600" b="1" i="1" dirty="0">
                <a:latin typeface="Times New Roman" pitchFamily="18" charset="0"/>
              </a:rPr>
              <a:t>b</a:t>
            </a:r>
            <a:r>
              <a:rPr lang="en-GB" altLang="en-US" sz="1800" dirty="0">
                <a:solidFill>
                  <a:schemeClr val="accent2"/>
                </a:solidFill>
              </a:rPr>
              <a:t> </a:t>
            </a:r>
            <a:r>
              <a:rPr lang="en-GB" altLang="en-US" sz="2000" dirty="0">
                <a:latin typeface="Century Gothic" panose="020B0502020202020204" pitchFamily="34" charset="0"/>
              </a:rPr>
              <a:t>and</a:t>
            </a:r>
            <a:r>
              <a:rPr lang="en-GB" altLang="en-US" sz="1800" dirty="0">
                <a:solidFill>
                  <a:schemeClr val="accent2"/>
                </a:solidFill>
              </a:rPr>
              <a:t> </a:t>
            </a:r>
            <a:r>
              <a:rPr lang="en-GB" altLang="en-US" sz="2600" b="1" i="1" dirty="0">
                <a:latin typeface="Times New Roman" pitchFamily="18" charset="0"/>
              </a:rPr>
              <a:t>s</a:t>
            </a:r>
            <a:r>
              <a:rPr lang="en-GB" altLang="en-US" sz="1600" dirty="0">
                <a:solidFill>
                  <a:schemeClr val="accent2"/>
                </a:solidFill>
              </a:rPr>
              <a:t>  </a:t>
            </a:r>
            <a:r>
              <a:rPr lang="en-GB" altLang="en-US" sz="2000" dirty="0">
                <a:latin typeface="Century Gothic" panose="020B0502020202020204" pitchFamily="34" charset="0"/>
              </a:rPr>
              <a:t>the deformed dimensions. The </a:t>
            </a:r>
            <a:r>
              <a:rPr lang="en-GB" altLang="en-US" sz="2400" b="1" i="1" dirty="0">
                <a:latin typeface="Symbol" pitchFamily="18" charset="2"/>
              </a:rPr>
              <a:t>a</a:t>
            </a:r>
            <a:r>
              <a:rPr lang="en-GB" altLang="en-US" sz="2000" b="1" i="1" dirty="0">
                <a:latin typeface="Symbol" pitchFamily="18" charset="2"/>
              </a:rPr>
              <a:t>  </a:t>
            </a:r>
            <a:r>
              <a:rPr lang="en-GB" altLang="en-US" sz="2000" dirty="0">
                <a:latin typeface="Century Gothic" panose="020B0502020202020204" pitchFamily="34" charset="0"/>
              </a:rPr>
              <a:t>is the angle describing the specimen’s orientation relative to the rolling direction of the sheet (see next slide).</a:t>
            </a:r>
          </a:p>
        </p:txBody>
      </p:sp>
      <p:sp>
        <p:nvSpPr>
          <p:cNvPr id="13328" name="Line 15"/>
          <p:cNvSpPr>
            <a:spLocks noChangeShapeType="1"/>
          </p:cNvSpPr>
          <p:nvPr/>
        </p:nvSpPr>
        <p:spPr bwMode="auto">
          <a:xfrm flipH="1">
            <a:off x="7304021" y="3873682"/>
            <a:ext cx="527117" cy="336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CC645976-8E8B-42CE-AC7C-D6FE97D53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125" y="4344933"/>
            <a:ext cx="1266721" cy="38517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055C93A8-8A19-4EBE-84B4-477677CA3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536" y="4401855"/>
            <a:ext cx="3241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latin typeface="Times New Roman" pitchFamily="18" charset="0"/>
              </a:rPr>
              <a:t>s</a:t>
            </a:r>
            <a:endParaRPr lang="en-US" altLang="en-US" sz="2800" b="1" i="1" baseline="-25000" dirty="0">
              <a:latin typeface="Times New Roman" pitchFamily="18" charset="0"/>
            </a:endParaRP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95C485A9-A552-4EB5-BC90-773490219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9819" y="4763573"/>
            <a:ext cx="3642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 dirty="0">
                <a:latin typeface="Times New Roman" pitchFamily="18" charset="0"/>
              </a:rPr>
              <a:t>b</a:t>
            </a:r>
            <a:endParaRPr lang="en-US" altLang="en-US" sz="2800" b="1" i="1" baseline="-25000" dirty="0">
              <a:latin typeface="Times New Roman" pitchFamily="18" charset="0"/>
            </a:endParaRPr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5C19772A-F082-4DA3-B04A-4D06C81A5B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8025" y="4538633"/>
            <a:ext cx="310335" cy="1248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155117A4-C8B6-443F-AB61-00B7CBDBCD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10644" y="4729512"/>
            <a:ext cx="364202" cy="2956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048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28"/>
          <p:cNvSpPr txBox="1">
            <a:spLocks noChangeArrowheads="1"/>
          </p:cNvSpPr>
          <p:nvPr/>
        </p:nvSpPr>
        <p:spPr bwMode="auto">
          <a:xfrm>
            <a:off x="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rcRect l="3471" t="5239" r="2785" b="3096"/>
          <a:stretch/>
        </p:blipFill>
        <p:spPr>
          <a:xfrm>
            <a:off x="1547665" y="1268760"/>
            <a:ext cx="5832648" cy="504056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067944" y="1599310"/>
            <a:ext cx="136815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altLang="en-US" dirty="0">
                <a:latin typeface="Century Gothic" panose="020B0502020202020204" pitchFamily="34" charset="0"/>
              </a:rPr>
              <a:t>Normal </a:t>
            </a:r>
          </a:p>
          <a:p>
            <a:r>
              <a:rPr lang="en-GB" altLang="en-US" dirty="0">
                <a:latin typeface="Century Gothic" panose="020B0502020202020204" pitchFamily="34" charset="0"/>
              </a:rPr>
              <a:t>direction</a:t>
            </a:r>
            <a:endParaRPr lang="en-GB" dirty="0"/>
          </a:p>
        </p:txBody>
      </p:sp>
      <p:sp>
        <p:nvSpPr>
          <p:cNvPr id="13" name="Téglalap 12"/>
          <p:cNvSpPr/>
          <p:nvPr/>
        </p:nvSpPr>
        <p:spPr>
          <a:xfrm>
            <a:off x="1958745" y="5301208"/>
            <a:ext cx="1175322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altLang="en-US" dirty="0">
                <a:latin typeface="Century Gothic" panose="020B0502020202020204" pitchFamily="34" charset="0"/>
              </a:rPr>
              <a:t>Rolling</a:t>
            </a:r>
          </a:p>
          <a:p>
            <a:r>
              <a:rPr lang="en-GB" altLang="en-US" dirty="0">
                <a:latin typeface="Century Gothic" panose="020B0502020202020204" pitchFamily="34" charset="0"/>
              </a:rPr>
              <a:t>direction</a:t>
            </a:r>
            <a:endParaRPr lang="en-GB" dirty="0"/>
          </a:p>
        </p:txBody>
      </p:sp>
      <p:sp>
        <p:nvSpPr>
          <p:cNvPr id="14" name="Téglalap 13"/>
          <p:cNvSpPr/>
          <p:nvPr/>
        </p:nvSpPr>
        <p:spPr>
          <a:xfrm>
            <a:off x="6161825" y="3861048"/>
            <a:ext cx="1391728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altLang="en-US" dirty="0">
                <a:latin typeface="Century Gothic" panose="020B0502020202020204" pitchFamily="34" charset="0"/>
              </a:rPr>
              <a:t>Transverse </a:t>
            </a:r>
          </a:p>
          <a:p>
            <a:r>
              <a:rPr lang="en-GB" altLang="en-US" dirty="0">
                <a:latin typeface="Century Gothic" panose="020B0502020202020204" pitchFamily="34" charset="0"/>
              </a:rPr>
              <a:t>direction</a:t>
            </a:r>
            <a:endParaRPr lang="en-GB" dirty="0"/>
          </a:p>
        </p:txBody>
      </p:sp>
      <p:sp>
        <p:nvSpPr>
          <p:cNvPr id="4" name="Téglalap 3"/>
          <p:cNvSpPr/>
          <p:nvPr/>
        </p:nvSpPr>
        <p:spPr>
          <a:xfrm>
            <a:off x="874408" y="1331476"/>
            <a:ext cx="211147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latin typeface="Century Gothic" panose="020B0502020202020204" pitchFamily="34" charset="0"/>
              </a:rPr>
              <a:t>The </a:t>
            </a:r>
            <a:r>
              <a:rPr lang="en-US" altLang="en-US" sz="2600" b="1" i="1" dirty="0">
                <a:latin typeface="Symbol" pitchFamily="18" charset="2"/>
              </a:rPr>
              <a:t>a</a:t>
            </a:r>
            <a:r>
              <a:rPr lang="en-US" altLang="en-US" sz="2400" b="1" i="1" dirty="0">
                <a:latin typeface="Symbol" pitchFamily="18" charset="2"/>
              </a:rPr>
              <a:t> </a:t>
            </a:r>
            <a:r>
              <a:rPr lang="en-US" altLang="en-US" sz="2400" dirty="0">
                <a:latin typeface="Century Gothic" panose="020B0502020202020204" pitchFamily="34" charset="0"/>
              </a:rPr>
              <a:t> angle </a:t>
            </a:r>
            <a:endParaRPr lang="hu-HU" sz="2400" dirty="0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9ADE23F-B663-F716-DA73-08DA3AFD6088}"/>
              </a:ext>
            </a:extLst>
          </p:cNvPr>
          <p:cNvSpPr/>
          <p:nvPr/>
        </p:nvSpPr>
        <p:spPr>
          <a:xfrm>
            <a:off x="6026862" y="1414643"/>
            <a:ext cx="2435512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altLang="en-US" sz="2000" dirty="0" err="1">
                <a:latin typeface="Century Gothic" panose="020B0502020202020204" pitchFamily="34" charset="0"/>
              </a:rPr>
              <a:t>Sheets</a:t>
            </a:r>
            <a:r>
              <a:rPr lang="hu-HU" altLang="en-US" sz="2000" dirty="0">
                <a:latin typeface="Century Gothic" panose="020B0502020202020204" pitchFamily="34" charset="0"/>
              </a:rPr>
              <a:t> </a:t>
            </a:r>
            <a:r>
              <a:rPr lang="hu-HU" altLang="en-US" sz="2000" dirty="0" err="1">
                <a:latin typeface="Century Gothic" panose="020B0502020202020204" pitchFamily="34" charset="0"/>
              </a:rPr>
              <a:t>are</a:t>
            </a:r>
            <a:r>
              <a:rPr lang="hu-HU" altLang="en-US" sz="2000" dirty="0">
                <a:latin typeface="Century Gothic" panose="020B0502020202020204" pitchFamily="34" charset="0"/>
              </a:rPr>
              <a:t> </a:t>
            </a:r>
            <a:r>
              <a:rPr lang="hu-HU" altLang="en-US" sz="2000" dirty="0" err="1">
                <a:latin typeface="Century Gothic" panose="020B0502020202020204" pitchFamily="34" charset="0"/>
              </a:rPr>
              <a:t>always</a:t>
            </a:r>
            <a:r>
              <a:rPr lang="hu-HU" altLang="en-US" sz="2000" dirty="0">
                <a:latin typeface="Century Gothic" panose="020B0502020202020204" pitchFamily="34" charset="0"/>
              </a:rPr>
              <a:t> </a:t>
            </a:r>
            <a:r>
              <a:rPr lang="hu-HU" altLang="en-US" sz="2000" dirty="0" err="1">
                <a:latin typeface="Century Gothic" panose="020B0502020202020204" pitchFamily="34" charset="0"/>
              </a:rPr>
              <a:t>not</a:t>
            </a:r>
            <a:r>
              <a:rPr lang="hu-HU" altLang="en-US" sz="2000" dirty="0">
                <a:latin typeface="Century Gothic" panose="020B0502020202020204" pitchFamily="34" charset="0"/>
              </a:rPr>
              <a:t> </a:t>
            </a:r>
            <a:r>
              <a:rPr lang="hu-HU" altLang="en-US" sz="2000" dirty="0" err="1">
                <a:latin typeface="Century Gothic" panose="020B0502020202020204" pitchFamily="34" charset="0"/>
              </a:rPr>
              <a:t>isotrop</a:t>
            </a:r>
            <a:r>
              <a:rPr lang="hu-HU" altLang="en-US" sz="2000" dirty="0">
                <a:latin typeface="Century Gothic" panose="020B0502020202020204" pitchFamily="34" charset="0"/>
              </a:rPr>
              <a:t>!</a:t>
            </a:r>
            <a:endParaRPr lang="en-GB" altLang="en-US" sz="2000" dirty="0">
              <a:latin typeface="Century Gothic" panose="020B0502020202020204" pitchFamily="34" charset="0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319072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784225" y="1217613"/>
            <a:ext cx="7851775" cy="309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200" dirty="0">
                <a:latin typeface="Century Gothic" panose="020B0502020202020204" pitchFamily="34" charset="0"/>
              </a:rPr>
              <a:t>The </a:t>
            </a:r>
            <a:r>
              <a:rPr lang="en-US" altLang="en-US" sz="2200" b="1" i="1" dirty="0">
                <a:latin typeface="Century Gothic" panose="020B0502020202020204" pitchFamily="34" charset="0"/>
              </a:rPr>
              <a:t>Lankford coefficient</a:t>
            </a:r>
            <a:r>
              <a:rPr lang="en-US" altLang="en-US" sz="2200" dirty="0">
                <a:latin typeface="Century Gothic" panose="020B0502020202020204" pitchFamily="34" charset="0"/>
              </a:rPr>
              <a:t> is the weighted average of the </a:t>
            </a:r>
            <a:r>
              <a:rPr lang="en-US" altLang="en-US" sz="2200" i="1" dirty="0">
                <a:latin typeface="Times New Roman" pitchFamily="18" charset="0"/>
              </a:rPr>
              <a:t>R</a:t>
            </a:r>
            <a:r>
              <a:rPr lang="en-US" altLang="en-US" sz="2200" b="1" i="1" baseline="-25000" dirty="0">
                <a:latin typeface="Symbol" pitchFamily="18" charset="2"/>
              </a:rPr>
              <a:t>a</a:t>
            </a:r>
            <a:r>
              <a:rPr lang="en-US" altLang="en-US" sz="2200" dirty="0">
                <a:latin typeface="Century Gothic" panose="020B0502020202020204" pitchFamily="34" charset="0"/>
              </a:rPr>
              <a:t> values measured in the directions 0°, 45° and 90°</a:t>
            </a:r>
            <a:r>
              <a:rPr lang="hu-HU" altLang="en-US" sz="2200" dirty="0">
                <a:latin typeface="Century Gothic" panose="020B0502020202020204" pitchFamily="34" charset="0"/>
              </a:rPr>
              <a:t> :</a:t>
            </a:r>
            <a:endParaRPr lang="en-US" altLang="en-US" sz="2200" dirty="0">
              <a:latin typeface="Century Gothic" panose="020B0502020202020204" pitchFamily="34" charset="0"/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endParaRPr lang="hu-HU" altLang="en-US" sz="2200" dirty="0">
              <a:latin typeface="Century Gothic" panose="020B0502020202020204" pitchFamily="34" charset="0"/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US" altLang="en-US" sz="2200" dirty="0">
                <a:latin typeface="Century Gothic" panose="020B0502020202020204" pitchFamily="34" charset="0"/>
              </a:rPr>
              <a:t>From the </a:t>
            </a:r>
            <a:r>
              <a:rPr lang="en-US" altLang="en-US" sz="2200" i="1" dirty="0">
                <a:latin typeface="Times New Roman" pitchFamily="18" charset="0"/>
              </a:rPr>
              <a:t>R</a:t>
            </a:r>
            <a:r>
              <a:rPr lang="en-US" altLang="en-US" sz="2200" b="1" i="1" baseline="-25000" dirty="0">
                <a:latin typeface="Symbol" pitchFamily="18" charset="2"/>
              </a:rPr>
              <a:t>a</a:t>
            </a:r>
            <a:r>
              <a:rPr lang="en-US" altLang="en-US" sz="2200" dirty="0">
                <a:solidFill>
                  <a:srgbClr val="993300"/>
                </a:solidFill>
              </a:rPr>
              <a:t> </a:t>
            </a:r>
            <a:r>
              <a:rPr lang="en-US" altLang="en-US" sz="2200" dirty="0">
                <a:solidFill>
                  <a:schemeClr val="accent2"/>
                </a:solidFill>
              </a:rPr>
              <a:t> </a:t>
            </a:r>
            <a:r>
              <a:rPr lang="en-US" altLang="en-US" sz="2200" dirty="0">
                <a:latin typeface="Century Gothic" panose="020B0502020202020204" pitchFamily="34" charset="0"/>
              </a:rPr>
              <a:t>values the </a:t>
            </a:r>
            <a:r>
              <a:rPr lang="en-US" altLang="en-US" sz="2200" b="1" i="1" dirty="0">
                <a:latin typeface="Century Gothic" panose="020B0502020202020204" pitchFamily="34" charset="0"/>
              </a:rPr>
              <a:t>planar anisotropy </a:t>
            </a:r>
            <a:r>
              <a:rPr lang="en-US" altLang="en-US" sz="2200" dirty="0">
                <a:latin typeface="Century Gothic" panose="020B0502020202020204" pitchFamily="34" charset="0"/>
              </a:rPr>
              <a:t>of the sheet </a:t>
            </a:r>
            <a:r>
              <a:rPr lang="hu-HU" altLang="en-US" sz="2200" dirty="0" err="1">
                <a:latin typeface="Century Gothic" panose="020B0502020202020204" pitchFamily="34" charset="0"/>
              </a:rPr>
              <a:t>also</a:t>
            </a:r>
            <a:r>
              <a:rPr lang="hu-HU" altLang="en-US" sz="2200" dirty="0">
                <a:latin typeface="Century Gothic" panose="020B0502020202020204" pitchFamily="34" charset="0"/>
              </a:rPr>
              <a:t> </a:t>
            </a:r>
            <a:r>
              <a:rPr lang="en-US" altLang="en-US" sz="2200" dirty="0">
                <a:latin typeface="Century Gothic" panose="020B0502020202020204" pitchFamily="34" charset="0"/>
              </a:rPr>
              <a:t>can be calculated:</a:t>
            </a: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5081041" y="2493525"/>
            <a:ext cx="284725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Century Gothic" panose="020B0502020202020204" pitchFamily="34" charset="0"/>
              </a:rPr>
              <a:t>(normal anisotropy)</a:t>
            </a:r>
          </a:p>
        </p:txBody>
      </p:sp>
      <p:graphicFrame>
        <p:nvGraphicFramePr>
          <p:cNvPr id="14348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616928"/>
              </p:ext>
            </p:extLst>
          </p:nvPr>
        </p:nvGraphicFramePr>
        <p:xfrm>
          <a:off x="1653574" y="2282434"/>
          <a:ext cx="2772477" cy="853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227" imgH="406224" progId="Equation.3">
                  <p:embed/>
                </p:oleObj>
              </mc:Choice>
              <mc:Fallback>
                <p:oleObj name="Equation" r:id="rId3" imgW="1320227" imgH="406224" progId="Equation.3">
                  <p:embed/>
                  <p:pic>
                    <p:nvPicPr>
                      <p:cNvPr id="14348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3574" y="2282434"/>
                        <a:ext cx="2772477" cy="853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0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097429"/>
              </p:ext>
            </p:extLst>
          </p:nvPr>
        </p:nvGraphicFramePr>
        <p:xfrm>
          <a:off x="1676062" y="4553106"/>
          <a:ext cx="2745817" cy="9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gyenlet" r:id="rId5" imgW="1307532" imgH="431613" progId="Equation.3">
                  <p:embed/>
                </p:oleObj>
              </mc:Choice>
              <mc:Fallback>
                <p:oleObj name="Egyenlet" r:id="rId5" imgW="1307532" imgH="431613" progId="Equation.3">
                  <p:embed/>
                  <p:pic>
                    <p:nvPicPr>
                      <p:cNvPr id="1435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062" y="4553106"/>
                        <a:ext cx="2745817" cy="9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1" name="Text Box 39"/>
          <p:cNvSpPr txBox="1">
            <a:spLocks noChangeArrowheads="1"/>
          </p:cNvSpPr>
          <p:nvPr/>
        </p:nvSpPr>
        <p:spPr bwMode="auto">
          <a:xfrm>
            <a:off x="5080794" y="4790855"/>
            <a:ext cx="278313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200" dirty="0">
                <a:latin typeface="Century Gothic" panose="020B0502020202020204" pitchFamily="34" charset="0"/>
              </a:rPr>
              <a:t>(planar anisotropy)</a:t>
            </a:r>
          </a:p>
        </p:txBody>
      </p:sp>
      <p:sp>
        <p:nvSpPr>
          <p:cNvPr id="16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</a:p>
        </p:txBody>
      </p:sp>
    </p:spTree>
    <p:extLst>
      <p:ext uri="{BB962C8B-B14F-4D97-AF65-F5344CB8AC3E}">
        <p14:creationId xmlns:p14="http://schemas.microsoft.com/office/powerpoint/2010/main" val="2594137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641350" y="1217613"/>
            <a:ext cx="8107114" cy="387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GB" altLang="en-US" sz="2200" dirty="0">
                <a:latin typeface="Century Gothic" panose="020B0502020202020204" pitchFamily="34" charset="0"/>
              </a:rPr>
              <a:t>The </a:t>
            </a:r>
            <a:r>
              <a:rPr lang="en-GB" altLang="en-US" sz="2200" b="1" i="1" dirty="0">
                <a:latin typeface="Century Gothic" panose="020B0502020202020204" pitchFamily="34" charset="0"/>
              </a:rPr>
              <a:t>hardening exponent </a:t>
            </a:r>
            <a:r>
              <a:rPr lang="en-GB" altLang="en-US" sz="2200" dirty="0">
                <a:latin typeface="Century Gothic" panose="020B0502020202020204" pitchFamily="34" charset="0"/>
              </a:rPr>
              <a:t>is the exponent of the flow curve which is also direction dependent: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buFontTx/>
              <a:buNone/>
            </a:pPr>
            <a:br>
              <a:rPr lang="en-GB" altLang="en-US" sz="2200" dirty="0">
                <a:latin typeface="Century Gothic" panose="020B0502020202020204" pitchFamily="34" charset="0"/>
              </a:rPr>
            </a:br>
            <a:br>
              <a:rPr lang="en-GB" altLang="en-US" sz="2200" dirty="0">
                <a:latin typeface="Century Gothic" panose="020B0502020202020204" pitchFamily="34" charset="0"/>
              </a:rPr>
            </a:br>
            <a:r>
              <a:rPr lang="en-GB" altLang="en-US" sz="2200" dirty="0">
                <a:latin typeface="Century Gothic" panose="020B0502020202020204" pitchFamily="34" charset="0"/>
              </a:rPr>
              <a:t>The weighted average of the </a:t>
            </a:r>
            <a:r>
              <a:rPr lang="en-GB" altLang="en-US" sz="2400" b="1" i="1" dirty="0">
                <a:latin typeface="Century Gothic" panose="020B0502020202020204" pitchFamily="34" charset="0"/>
              </a:rPr>
              <a:t>n</a:t>
            </a:r>
            <a:r>
              <a:rPr lang="en-GB" altLang="en-US" sz="2200" dirty="0">
                <a:latin typeface="Century Gothic" panose="020B0502020202020204" pitchFamily="34" charset="0"/>
              </a:rPr>
              <a:t> values measured in the directions 0, 45 and 90° :</a:t>
            </a:r>
            <a:br>
              <a:rPr lang="en-GB" altLang="en-US" sz="2200" dirty="0">
                <a:solidFill>
                  <a:schemeClr val="accent2"/>
                </a:solidFill>
              </a:rPr>
            </a:br>
            <a:br>
              <a:rPr lang="en-GB" altLang="en-US" sz="2200" dirty="0">
                <a:solidFill>
                  <a:schemeClr val="accent2"/>
                </a:solidFill>
              </a:rPr>
            </a:br>
            <a:endParaRPr lang="en-GB" altLang="en-US" sz="2200" dirty="0">
              <a:solidFill>
                <a:schemeClr val="accent2"/>
              </a:solidFill>
            </a:endParaRPr>
          </a:p>
          <a:p>
            <a:pPr eaLnBrk="1" hangingPunct="1">
              <a:spcAft>
                <a:spcPct val="20000"/>
              </a:spcAft>
              <a:buFontTx/>
              <a:buNone/>
            </a:pPr>
            <a:r>
              <a:rPr lang="en-GB" altLang="en-US" sz="2200" dirty="0">
                <a:latin typeface="Century Gothic" panose="020B0502020202020204" pitchFamily="34" charset="0"/>
              </a:rPr>
              <a:t>From the</a:t>
            </a:r>
            <a:r>
              <a:rPr lang="en-GB" altLang="en-US" sz="2200" dirty="0">
                <a:solidFill>
                  <a:srgbClr val="993300"/>
                </a:solidFill>
              </a:rPr>
              <a:t> </a:t>
            </a:r>
            <a:r>
              <a:rPr lang="en-GB" altLang="en-US" sz="2600" i="1" dirty="0" err="1">
                <a:latin typeface="Times New Roman" pitchFamily="18" charset="0"/>
              </a:rPr>
              <a:t>n</a:t>
            </a:r>
            <a:r>
              <a:rPr lang="en-GB" altLang="en-US" sz="2600" b="1" i="1" baseline="-25000" dirty="0" err="1">
                <a:latin typeface="Symbol" pitchFamily="18" charset="2"/>
              </a:rPr>
              <a:t>a</a:t>
            </a:r>
            <a:r>
              <a:rPr lang="en-GB" altLang="en-US" sz="2200" dirty="0">
                <a:solidFill>
                  <a:srgbClr val="993300"/>
                </a:solidFill>
              </a:rPr>
              <a:t> </a:t>
            </a:r>
            <a:r>
              <a:rPr lang="en-GB" altLang="en-US" sz="2200" dirty="0">
                <a:solidFill>
                  <a:schemeClr val="accent2"/>
                </a:solidFill>
              </a:rPr>
              <a:t> </a:t>
            </a:r>
            <a:r>
              <a:rPr lang="en-GB" altLang="en-US" sz="2200" dirty="0">
                <a:latin typeface="Century Gothic" panose="020B0502020202020204" pitchFamily="34" charset="0"/>
              </a:rPr>
              <a:t>values the </a:t>
            </a:r>
            <a:r>
              <a:rPr lang="en-GB" altLang="en-US" sz="2200" b="1" i="1" dirty="0">
                <a:latin typeface="Century Gothic" panose="020B0502020202020204" pitchFamily="34" charset="0"/>
              </a:rPr>
              <a:t>planar anisotropy </a:t>
            </a:r>
            <a:r>
              <a:rPr lang="en-GB" altLang="en-US" sz="2200" dirty="0">
                <a:latin typeface="Century Gothic" panose="020B0502020202020204" pitchFamily="34" charset="0"/>
              </a:rPr>
              <a:t>of the hardening can also be calculated:</a:t>
            </a:r>
          </a:p>
        </p:txBody>
      </p:sp>
      <p:graphicFrame>
        <p:nvGraphicFramePr>
          <p:cNvPr id="1537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900400"/>
              </p:ext>
            </p:extLst>
          </p:nvPr>
        </p:nvGraphicFramePr>
        <p:xfrm>
          <a:off x="4280793" y="2055180"/>
          <a:ext cx="1400795" cy="564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1320" imgH="228600" progId="Equation.DSMT4">
                  <p:embed/>
                </p:oleObj>
              </mc:Choice>
              <mc:Fallback>
                <p:oleObj name="Equation" r:id="rId3" imgW="571320" imgH="228600" progId="Equation.DSMT4">
                  <p:embed/>
                  <p:pic>
                    <p:nvPicPr>
                      <p:cNvPr id="1537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0793" y="2055180"/>
                        <a:ext cx="1400795" cy="5643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234409"/>
              </p:ext>
            </p:extLst>
          </p:nvPr>
        </p:nvGraphicFramePr>
        <p:xfrm>
          <a:off x="4283968" y="3288774"/>
          <a:ext cx="26987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060" imgH="406224" progId="Equation.3">
                  <p:embed/>
                </p:oleObj>
              </mc:Choice>
              <mc:Fallback>
                <p:oleObj name="Equation" r:id="rId5" imgW="1244060" imgH="406224" progId="Equation.3">
                  <p:embed/>
                  <p:pic>
                    <p:nvPicPr>
                      <p:cNvPr id="1537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3288774"/>
                        <a:ext cx="26987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69306"/>
              </p:ext>
            </p:extLst>
          </p:nvPr>
        </p:nvGraphicFramePr>
        <p:xfrm>
          <a:off x="4280793" y="4899425"/>
          <a:ext cx="2701925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gyenlet" r:id="rId7" imgW="1231366" imgH="431613" progId="Equation.3">
                  <p:embed/>
                </p:oleObj>
              </mc:Choice>
              <mc:Fallback>
                <p:oleObj name="Egyenlet" r:id="rId7" imgW="1231366" imgH="431613" progId="Equation.3">
                  <p:embed/>
                  <p:pic>
                    <p:nvPicPr>
                      <p:cNvPr id="1537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0793" y="4899425"/>
                        <a:ext cx="2701925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028"/>
          <p:cNvSpPr txBox="1">
            <a:spLocks noChangeArrowheads="1"/>
          </p:cNvSpPr>
          <p:nvPr/>
        </p:nvSpPr>
        <p:spPr bwMode="auto">
          <a:xfrm>
            <a:off x="-38100" y="0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</a:p>
        </p:txBody>
      </p:sp>
    </p:spTree>
    <p:extLst>
      <p:ext uri="{BB962C8B-B14F-4D97-AF65-F5344CB8AC3E}">
        <p14:creationId xmlns:p14="http://schemas.microsoft.com/office/powerpoint/2010/main" val="1437875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791576" y="1401088"/>
            <a:ext cx="78359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hu-HU" altLang="en-US" sz="2200" b="1" dirty="0" err="1">
                <a:latin typeface="Century Gothic" panose="020B0502020202020204" pitchFamily="34" charset="0"/>
              </a:rPr>
              <a:t>Example</a:t>
            </a:r>
            <a:r>
              <a:rPr lang="hu-HU" altLang="en-US" sz="2200" b="1" dirty="0">
                <a:latin typeface="Century Gothic" panose="020B0502020202020204" pitchFamily="34" charset="0"/>
              </a:rPr>
              <a:t>:</a:t>
            </a:r>
            <a:r>
              <a:rPr lang="hu-HU" altLang="en-US" sz="2200" dirty="0">
                <a:latin typeface="Century Gothic" panose="020B0502020202020204" pitchFamily="34" charset="0"/>
              </a:rPr>
              <a:t> </a:t>
            </a:r>
            <a:r>
              <a:rPr lang="en-US" altLang="en-US" sz="2200" dirty="0">
                <a:latin typeface="Century Gothic" panose="020B0502020202020204" pitchFamily="34" charset="0"/>
              </a:rPr>
              <a:t>Stress and strain state during deep drawing</a:t>
            </a:r>
          </a:p>
        </p:txBody>
      </p:sp>
      <p:graphicFrame>
        <p:nvGraphicFramePr>
          <p:cNvPr id="16389" name="Object 10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912375"/>
              </p:ext>
            </p:extLst>
          </p:nvPr>
        </p:nvGraphicFramePr>
        <p:xfrm>
          <a:off x="904875" y="1995488"/>
          <a:ext cx="7372350" cy="356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0352381" imgH="5009524" progId="MSPhotoEd.3">
                  <p:embed/>
                </p:oleObj>
              </mc:Choice>
              <mc:Fallback>
                <p:oleObj name="Photo Editor Photo" r:id="rId3" imgW="10352381" imgH="5009524" progId="MSPhotoEd.3">
                  <p:embed/>
                  <p:pic>
                    <p:nvPicPr>
                      <p:cNvPr id="1638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1995488"/>
                        <a:ext cx="7372350" cy="356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 Box 12"/>
          <p:cNvSpPr txBox="1">
            <a:spLocks noChangeArrowheads="1"/>
          </p:cNvSpPr>
          <p:nvPr/>
        </p:nvSpPr>
        <p:spPr bwMode="auto">
          <a:xfrm>
            <a:off x="1905000" y="4924425"/>
            <a:ext cx="15808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993300"/>
                </a:solidFill>
              </a:rPr>
              <a:t>in the flange</a:t>
            </a:r>
          </a:p>
        </p:txBody>
      </p:sp>
      <p:sp>
        <p:nvSpPr>
          <p:cNvPr id="16391" name="Text Box 13"/>
          <p:cNvSpPr txBox="1">
            <a:spLocks noChangeArrowheads="1"/>
          </p:cNvSpPr>
          <p:nvPr/>
        </p:nvSpPr>
        <p:spPr bwMode="auto">
          <a:xfrm>
            <a:off x="5437188" y="2322513"/>
            <a:ext cx="17668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993300"/>
                </a:solidFill>
              </a:rPr>
              <a:t>in the cylinder</a:t>
            </a:r>
          </a:p>
        </p:txBody>
      </p:sp>
      <p:sp>
        <p:nvSpPr>
          <p:cNvPr id="9" name="Rectangle 1028"/>
          <p:cNvSpPr txBox="1">
            <a:spLocks noChangeArrowheads="1"/>
          </p:cNvSpPr>
          <p:nvPr/>
        </p:nvSpPr>
        <p:spPr bwMode="auto">
          <a:xfrm>
            <a:off x="244236" y="-18107"/>
            <a:ext cx="893058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C</a:t>
            </a:r>
            <a:r>
              <a:rPr lang="en-US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onnection</a:t>
            </a:r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of R and n values to deep drawing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CEAD839F-C6D3-9000-C6BC-9E0D063D7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52" y="5674181"/>
            <a:ext cx="78359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GB" altLang="en-US" sz="2200" b="1" dirty="0">
                <a:latin typeface="Century Gothic" panose="020B0502020202020204" pitchFamily="34" charset="0"/>
              </a:rPr>
              <a:t>Wish:</a:t>
            </a:r>
            <a:r>
              <a:rPr lang="en-GB" altLang="en-US" sz="2200" dirty="0">
                <a:latin typeface="Century Gothic" panose="020B0502020202020204" pitchFamily="34" charset="0"/>
              </a:rPr>
              <a:t> High normal anisotropy with low planar one</a:t>
            </a:r>
          </a:p>
        </p:txBody>
      </p:sp>
    </p:spTree>
    <p:extLst>
      <p:ext uri="{BB962C8B-B14F-4D97-AF65-F5344CB8AC3E}">
        <p14:creationId xmlns:p14="http://schemas.microsoft.com/office/powerpoint/2010/main" val="23574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3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6208713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4" name="Text Box 31"/>
          <p:cNvSpPr txBox="1">
            <a:spLocks noChangeArrowheads="1"/>
          </p:cNvSpPr>
          <p:nvPr/>
        </p:nvSpPr>
        <p:spPr bwMode="auto">
          <a:xfrm>
            <a:off x="5766630" y="5828360"/>
            <a:ext cx="242726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Lankford coefficient</a:t>
            </a:r>
          </a:p>
        </p:txBody>
      </p:sp>
      <p:sp>
        <p:nvSpPr>
          <p:cNvPr id="17425" name="Text Box 32"/>
          <p:cNvSpPr txBox="1">
            <a:spLocks noChangeArrowheads="1"/>
          </p:cNvSpPr>
          <p:nvPr/>
        </p:nvSpPr>
        <p:spPr bwMode="auto">
          <a:xfrm rot="-5400000">
            <a:off x="1158853" y="3612306"/>
            <a:ext cx="250581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Hardening exponent</a:t>
            </a:r>
          </a:p>
        </p:txBody>
      </p:sp>
      <p:sp>
        <p:nvSpPr>
          <p:cNvPr id="19" name="Rectangle 1028"/>
          <p:cNvSpPr txBox="1">
            <a:spLocks noChangeArrowheads="1"/>
          </p:cNvSpPr>
          <p:nvPr/>
        </p:nvSpPr>
        <p:spPr bwMode="auto">
          <a:xfrm>
            <a:off x="244236" y="-18107"/>
            <a:ext cx="893058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en-US" altLang="en-US" sz="2800" b="1" kern="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1547664" y="5659375"/>
            <a:ext cx="340830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DD</a:t>
            </a:r>
            <a:r>
              <a:rPr lang="en-US" altLang="en-US" sz="1800" dirty="0">
                <a:latin typeface="Century Gothic" panose="020B0502020202020204" pitchFamily="34" charset="0"/>
              </a:rPr>
              <a:t> – good for deep drawing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St</a:t>
            </a:r>
            <a:r>
              <a:rPr lang="en-US" altLang="en-US" sz="1800" dirty="0">
                <a:latin typeface="Century Gothic" panose="020B0502020202020204" pitchFamily="34" charset="0"/>
              </a:rPr>
              <a:t>  – good for stretch forming</a:t>
            </a:r>
          </a:p>
        </p:txBody>
      </p: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6732240" y="2553954"/>
            <a:ext cx="64807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DD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St</a:t>
            </a:r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3851920" y="2494480"/>
            <a:ext cx="64807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993300"/>
              </a:solidFill>
            </a:endParaRPr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6588224" y="4011918"/>
            <a:ext cx="64807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DD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9933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3599892" y="4073473"/>
            <a:ext cx="1800200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u-HU" altLang="en-US" sz="1400" dirty="0" err="1">
                <a:latin typeface="Century Gothic" panose="020B0502020202020204" pitchFamily="34" charset="0"/>
              </a:rPr>
              <a:t>Not</a:t>
            </a:r>
            <a:r>
              <a:rPr lang="hu-HU" altLang="en-US" sz="1400" dirty="0">
                <a:latin typeface="Century Gothic" panose="020B0502020202020204" pitchFamily="34" charset="0"/>
              </a:rPr>
              <a:t> </a:t>
            </a:r>
            <a:r>
              <a:rPr lang="hu-HU" altLang="en-US" sz="1400" dirty="0" err="1">
                <a:latin typeface="Century Gothic" panose="020B0502020202020204" pitchFamily="34" charset="0"/>
              </a:rPr>
              <a:t>good</a:t>
            </a:r>
            <a:r>
              <a:rPr lang="hu-HU" altLang="en-US" sz="1400" dirty="0">
                <a:latin typeface="Century Gothic" panose="020B0502020202020204" pitchFamily="34" charset="0"/>
              </a:rPr>
              <a:t> </a:t>
            </a:r>
            <a:r>
              <a:rPr lang="hu-HU" altLang="en-US" sz="1400" dirty="0" err="1">
                <a:latin typeface="Century Gothic" panose="020B0502020202020204" pitchFamily="34" charset="0"/>
              </a:rPr>
              <a:t>for</a:t>
            </a:r>
            <a:r>
              <a:rPr lang="hu-HU" altLang="en-US" sz="1400" dirty="0">
                <a:latin typeface="Century Gothic" panose="020B0502020202020204" pitchFamily="34" charset="0"/>
              </a:rPr>
              <a:t> </a:t>
            </a:r>
            <a:r>
              <a:rPr lang="hu-HU" altLang="en-US" sz="1400" dirty="0" err="1">
                <a:latin typeface="Century Gothic" panose="020B0502020202020204" pitchFamily="34" charset="0"/>
              </a:rPr>
              <a:t>forming</a:t>
            </a:r>
            <a:endParaRPr lang="hu-HU" altLang="en-US" sz="1400" dirty="0">
              <a:latin typeface="Century Gothic" panose="020B0502020202020204" pitchFamily="34" charset="0"/>
            </a:endParaRPr>
          </a:p>
          <a:p>
            <a:pPr algn="ctr"/>
            <a:endParaRPr lang="hu-HU" altLang="en-US" sz="1400" dirty="0">
              <a:latin typeface="Century Gothic" panose="020B0502020202020204" pitchFamily="34" charset="0"/>
            </a:endParaRPr>
          </a:p>
          <a:p>
            <a:pPr algn="ctr"/>
            <a:r>
              <a:rPr lang="hu-HU" sz="1400" dirty="0" err="1">
                <a:latin typeface="Century Gothic" panose="020B0502020202020204" pitchFamily="34" charset="0"/>
              </a:rPr>
              <a:t>Only</a:t>
            </a:r>
            <a:r>
              <a:rPr lang="hu-HU" sz="1400" dirty="0">
                <a:latin typeface="Century Gothic" panose="020B0502020202020204" pitchFamily="34" charset="0"/>
              </a:rPr>
              <a:t> </a:t>
            </a:r>
            <a:r>
              <a:rPr lang="hu-HU" sz="1400" dirty="0" err="1">
                <a:latin typeface="Century Gothic" panose="020B0502020202020204" pitchFamily="34" charset="0"/>
              </a:rPr>
              <a:t>for</a:t>
            </a:r>
            <a:r>
              <a:rPr lang="hu-HU" sz="1400" dirty="0">
                <a:latin typeface="Century Gothic" panose="020B0502020202020204" pitchFamily="34" charset="0"/>
              </a:rPr>
              <a:t> </a:t>
            </a:r>
            <a:r>
              <a:rPr lang="hu-HU" sz="1400" dirty="0" err="1">
                <a:latin typeface="Century Gothic" panose="020B0502020202020204" pitchFamily="34" charset="0"/>
              </a:rPr>
              <a:t>simple</a:t>
            </a:r>
            <a:r>
              <a:rPr lang="hu-HU" sz="1400" dirty="0">
                <a:latin typeface="Century Gothic" panose="020B0502020202020204" pitchFamily="34" charset="0"/>
              </a:rPr>
              <a:t> </a:t>
            </a:r>
            <a:r>
              <a:rPr lang="hu-HU" sz="1400" dirty="0" err="1">
                <a:latin typeface="Century Gothic" panose="020B0502020202020204" pitchFamily="34" charset="0"/>
              </a:rPr>
              <a:t>shapes</a:t>
            </a:r>
            <a:endParaRPr lang="hu-HU" sz="1400" dirty="0"/>
          </a:p>
        </p:txBody>
      </p:sp>
      <p:sp>
        <p:nvSpPr>
          <p:cNvPr id="11" name="Text Box 31"/>
          <p:cNvSpPr txBox="1">
            <a:spLocks noChangeArrowheads="1"/>
          </p:cNvSpPr>
          <p:nvPr/>
        </p:nvSpPr>
        <p:spPr bwMode="auto">
          <a:xfrm>
            <a:off x="897651" y="1769923"/>
            <a:ext cx="2020105" cy="4308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en-US" sz="2200" b="1" i="1" dirty="0">
                <a:latin typeface="Century Gothic" panose="020B0502020202020204" pitchFamily="34" charset="0"/>
              </a:rPr>
              <a:t>L</a:t>
            </a:r>
            <a:r>
              <a:rPr lang="hu-HU" altLang="en-US" sz="2200" b="1" i="1" dirty="0">
                <a:latin typeface="Century Gothic" panose="020B0502020202020204" pitchFamily="34" charset="0"/>
              </a:rPr>
              <a:t>illet diagram</a:t>
            </a:r>
            <a:endParaRPr lang="en-US" altLang="en-US" sz="2200" b="1" i="1" dirty="0">
              <a:latin typeface="Century Gothic" panose="020B0502020202020204" pitchFamily="34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533062" y="1024473"/>
            <a:ext cx="83529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altLang="en-US" sz="2200" b="1" kern="0" dirty="0">
                <a:latin typeface="Century Gothic" panose="020B0502020202020204" pitchFamily="34" charset="0"/>
              </a:rPr>
              <a:t>C</a:t>
            </a:r>
            <a:r>
              <a:rPr lang="en-US" altLang="en-US" sz="2200" b="1" kern="0" dirty="0" err="1">
                <a:latin typeface="Century Gothic" panose="020B0502020202020204" pitchFamily="34" charset="0"/>
              </a:rPr>
              <a:t>onnection</a:t>
            </a:r>
            <a:r>
              <a:rPr lang="en-US" altLang="en-US" sz="2200" b="1" kern="0" dirty="0">
                <a:latin typeface="Century Gothic" panose="020B0502020202020204" pitchFamily="34" charset="0"/>
              </a:rPr>
              <a:t> of R and n values</a:t>
            </a:r>
            <a:r>
              <a:rPr lang="hu-HU" altLang="en-US" sz="2200" b="1" kern="0" dirty="0">
                <a:latin typeface="Century Gothic" panose="020B0502020202020204" pitchFamily="34" charset="0"/>
              </a:rPr>
              <a:t> </a:t>
            </a:r>
            <a:r>
              <a:rPr lang="en-US" altLang="en-US" sz="2200" b="1" kern="0" dirty="0">
                <a:latin typeface="Century Gothic" panose="020B0502020202020204" pitchFamily="34" charset="0"/>
              </a:rPr>
              <a:t>to sheet forming technologies</a:t>
            </a:r>
            <a:endParaRPr lang="hu-HU" altLang="en-US" sz="2200" b="1" kern="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56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3124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39" name="Rectangle 6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0" name="Rectangle 7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1" name="Rectangle 8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2" name="Rectangle 9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3" name="Rectangle 10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4" name="Rectangle 1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5" name="Rectangle 12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6" name="Rectangle 13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>
              <a:solidFill>
                <a:srgbClr val="993300"/>
              </a:solidFill>
            </a:endParaRPr>
          </a:p>
        </p:txBody>
      </p:sp>
      <p:sp>
        <p:nvSpPr>
          <p:cNvPr id="18448" name="Rectangle 21"/>
          <p:cNvSpPr>
            <a:spLocks noChangeArrowheads="1"/>
          </p:cNvSpPr>
          <p:nvPr/>
        </p:nvSpPr>
        <p:spPr bwMode="auto">
          <a:xfrm>
            <a:off x="0" y="234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449263" algn="r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49263" algn="r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49263" algn="r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/>
          </a:p>
        </p:txBody>
      </p:sp>
      <p:sp>
        <p:nvSpPr>
          <p:cNvPr id="18449" name="Rectangle 26"/>
          <p:cNvSpPr>
            <a:spLocks noChangeArrowheads="1"/>
          </p:cNvSpPr>
          <p:nvPr/>
        </p:nvSpPr>
        <p:spPr bwMode="auto">
          <a:xfrm>
            <a:off x="0" y="2346325"/>
            <a:ext cx="7302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/>
          </a:p>
        </p:txBody>
      </p:sp>
      <p:graphicFrame>
        <p:nvGraphicFramePr>
          <p:cNvPr id="18450" name="Object 20"/>
          <p:cNvGraphicFramePr>
            <a:graphicFrameLocks noChangeAspect="1"/>
          </p:cNvGraphicFramePr>
          <p:nvPr/>
        </p:nvGraphicFramePr>
        <p:xfrm>
          <a:off x="5815013" y="2181225"/>
          <a:ext cx="249237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4957" imgH="203024" progId="Equation.3">
                  <p:embed/>
                </p:oleObj>
              </mc:Choice>
              <mc:Fallback>
                <p:oleObj name="Equation" r:id="rId3" imgW="164957" imgH="203024" progId="Equation.3">
                  <p:embed/>
                  <p:pic>
                    <p:nvPicPr>
                      <p:cNvPr id="1845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5013" y="2181225"/>
                        <a:ext cx="249237" cy="30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1" name="Rectangle 28"/>
          <p:cNvSpPr>
            <a:spLocks noChangeArrowheads="1"/>
          </p:cNvSpPr>
          <p:nvPr/>
        </p:nvSpPr>
        <p:spPr bwMode="auto">
          <a:xfrm>
            <a:off x="0" y="2346325"/>
            <a:ext cx="7302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/>
          </a:p>
        </p:txBody>
      </p:sp>
      <p:graphicFrame>
        <p:nvGraphicFramePr>
          <p:cNvPr id="18452" name="Object 19"/>
          <p:cNvGraphicFramePr>
            <a:graphicFrameLocks noChangeAspect="1"/>
          </p:cNvGraphicFramePr>
          <p:nvPr/>
        </p:nvGraphicFramePr>
        <p:xfrm>
          <a:off x="6772275" y="2141538"/>
          <a:ext cx="2603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6780" imgH="215526" progId="Equation.3">
                  <p:embed/>
                </p:oleObj>
              </mc:Choice>
              <mc:Fallback>
                <p:oleObj name="Equation" r:id="rId5" imgW="126780" imgH="215526" progId="Equation.3">
                  <p:embed/>
                  <p:pic>
                    <p:nvPicPr>
                      <p:cNvPr id="1845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2275" y="2141538"/>
                        <a:ext cx="2603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53" name="Object 18"/>
          <p:cNvGraphicFramePr>
            <a:graphicFrameLocks noChangeAspect="1"/>
          </p:cNvGraphicFramePr>
          <p:nvPr/>
        </p:nvGraphicFramePr>
        <p:xfrm>
          <a:off x="7686675" y="2195513"/>
          <a:ext cx="266700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68" imgH="203024" progId="Equation.3">
                  <p:embed/>
                </p:oleObj>
              </mc:Choice>
              <mc:Fallback>
                <p:oleObj name="Equation" r:id="rId7" imgW="152268" imgH="203024" progId="Equation.3">
                  <p:embed/>
                  <p:pic>
                    <p:nvPicPr>
                      <p:cNvPr id="1845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6675" y="2195513"/>
                        <a:ext cx="266700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4878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25505"/>
              </p:ext>
            </p:extLst>
          </p:nvPr>
        </p:nvGraphicFramePr>
        <p:xfrm>
          <a:off x="1038225" y="1879600"/>
          <a:ext cx="7494217" cy="3997671"/>
        </p:xfrm>
        <a:graphic>
          <a:graphicData uri="http://schemas.openxmlformats.org/drawingml/2006/table">
            <a:tbl>
              <a:tblPr/>
              <a:tblGrid>
                <a:gridCol w="1673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5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5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9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54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Jel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hu-H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N/mm²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Carbon steel 0º</a:t>
                      </a:r>
                      <a:endParaRPr kumimoji="0" lang="en-GB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554,7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0,1714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1,817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552,8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Carbon steel 45º</a:t>
                      </a:r>
                      <a:endParaRPr kumimoji="0" lang="en-GB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0,1619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1,067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Carbon steel 90º</a:t>
                      </a:r>
                      <a:endParaRPr kumimoji="0" lang="en-GB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488,6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0,1454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AlMg3    0º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461.6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0.2914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0.613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405.4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0.2936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0.9675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AlMg3   45º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362.75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0.2647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1.05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5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AlMg3   90º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434.4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0.2937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1.157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08" name="Rectangle 287"/>
          <p:cNvSpPr>
            <a:spLocks noChangeArrowheads="1"/>
          </p:cNvSpPr>
          <p:nvPr/>
        </p:nvSpPr>
        <p:spPr bwMode="auto">
          <a:xfrm>
            <a:off x="0" y="4511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449263" algn="r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49263" algn="r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49263" algn="r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9263" algn="r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u-HU" altLang="en-US" sz="1800"/>
          </a:p>
        </p:txBody>
      </p:sp>
      <p:graphicFrame>
        <p:nvGraphicFramePr>
          <p:cNvPr id="18509" name="Object 288"/>
          <p:cNvGraphicFramePr>
            <a:graphicFrameLocks noChangeAspect="1"/>
          </p:cNvGraphicFramePr>
          <p:nvPr/>
        </p:nvGraphicFramePr>
        <p:xfrm>
          <a:off x="7589838" y="2039938"/>
          <a:ext cx="56673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17225" imgH="304536" progId="Equation.3">
                  <p:embed/>
                </p:oleObj>
              </mc:Choice>
              <mc:Fallback>
                <p:oleObj name="Equation" r:id="rId9" imgW="317225" imgH="304536" progId="Equation.3">
                  <p:embed/>
                  <p:pic>
                    <p:nvPicPr>
                      <p:cNvPr id="18509" name="Object 2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9838" y="2039938"/>
                        <a:ext cx="566737" cy="542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10" name="Object 289"/>
          <p:cNvGraphicFramePr>
            <a:graphicFrameLocks noChangeAspect="1"/>
          </p:cNvGraphicFramePr>
          <p:nvPr/>
        </p:nvGraphicFramePr>
        <p:xfrm>
          <a:off x="6627813" y="2041525"/>
          <a:ext cx="5889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30057" imgH="304668" progId="Equation.3">
                  <p:embed/>
                </p:oleObj>
              </mc:Choice>
              <mc:Fallback>
                <p:oleObj name="Equation" r:id="rId11" imgW="330057" imgH="304668" progId="Equation.3">
                  <p:embed/>
                  <p:pic>
                    <p:nvPicPr>
                      <p:cNvPr id="18510" name="Object 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7813" y="2041525"/>
                        <a:ext cx="588962" cy="542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11" name="Object 290"/>
          <p:cNvGraphicFramePr>
            <a:graphicFrameLocks noChangeAspect="1"/>
          </p:cNvGraphicFramePr>
          <p:nvPr/>
        </p:nvGraphicFramePr>
        <p:xfrm>
          <a:off x="5711825" y="2043113"/>
          <a:ext cx="5191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91973" imgH="304668" progId="Equation.3">
                  <p:embed/>
                </p:oleObj>
              </mc:Choice>
              <mc:Fallback>
                <p:oleObj name="Equation" r:id="rId13" imgW="291973" imgH="304668" progId="Equation.3">
                  <p:embed/>
                  <p:pic>
                    <p:nvPicPr>
                      <p:cNvPr id="18511" name="Object 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1825" y="2043113"/>
                        <a:ext cx="519113" cy="542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1028"/>
          <p:cNvSpPr txBox="1">
            <a:spLocks noChangeArrowheads="1"/>
          </p:cNvSpPr>
          <p:nvPr/>
        </p:nvSpPr>
        <p:spPr bwMode="auto">
          <a:xfrm>
            <a:off x="244236" y="-18107"/>
            <a:ext cx="893058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R and n values</a:t>
            </a:r>
            <a:r>
              <a:rPr lang="hu-HU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GB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for some materials</a:t>
            </a:r>
          </a:p>
        </p:txBody>
      </p:sp>
    </p:spTree>
    <p:extLst>
      <p:ext uri="{BB962C8B-B14F-4D97-AF65-F5344CB8AC3E}">
        <p14:creationId xmlns:p14="http://schemas.microsoft.com/office/powerpoint/2010/main" val="3136045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62" name="Object 1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959069"/>
              </p:ext>
            </p:extLst>
          </p:nvPr>
        </p:nvGraphicFramePr>
        <p:xfrm>
          <a:off x="1681162" y="887045"/>
          <a:ext cx="6604088" cy="466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8257143" imgH="5830114" progId="MSPhotoEd.3">
                  <p:embed/>
                </p:oleObj>
              </mc:Choice>
              <mc:Fallback>
                <p:oleObj name="Photo Editor Photo" r:id="rId3" imgW="8257143" imgH="5830114" progId="MSPhotoEd.3">
                  <p:embed/>
                  <p:pic>
                    <p:nvPicPr>
                      <p:cNvPr id="1946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2" y="887045"/>
                        <a:ext cx="6604088" cy="466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ext Box 20"/>
          <p:cNvSpPr txBox="1">
            <a:spLocks noChangeArrowheads="1"/>
          </p:cNvSpPr>
          <p:nvPr/>
        </p:nvSpPr>
        <p:spPr bwMode="auto">
          <a:xfrm>
            <a:off x="1163984" y="5533379"/>
            <a:ext cx="71473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hu-HU" altLang="en-US" sz="2000" b="1" dirty="0">
                <a:latin typeface="Century Gothic" panose="020B0502020202020204" pitchFamily="34" charset="0"/>
              </a:rPr>
              <a:t>Q</a:t>
            </a:r>
            <a:r>
              <a:rPr lang="en-US" altLang="en-US" sz="2000" b="1" dirty="0" err="1">
                <a:latin typeface="Century Gothic" panose="020B0502020202020204" pitchFamily="34" charset="0"/>
              </a:rPr>
              <a:t>uantity</a:t>
            </a:r>
            <a:r>
              <a:rPr lang="en-US" altLang="en-US" sz="2000" b="1" dirty="0">
                <a:latin typeface="Century Gothic" panose="020B0502020202020204" pitchFamily="34" charset="0"/>
              </a:rPr>
              <a:t>: </a:t>
            </a:r>
            <a:r>
              <a:rPr lang="hu-HU" altLang="en-US" sz="2000" b="1" dirty="0">
                <a:latin typeface="Century Gothic" panose="020B0502020202020204" pitchFamily="34" charset="0"/>
              </a:rPr>
              <a:t>  </a:t>
            </a:r>
            <a:r>
              <a:rPr lang="en-US" altLang="en-US" sz="2000" b="1" dirty="0">
                <a:latin typeface="Century Gothic" panose="020B0502020202020204" pitchFamily="34" charset="0"/>
              </a:rPr>
              <a:t>displacement of the punch </a:t>
            </a:r>
            <a:r>
              <a:rPr lang="en-US" altLang="en-US" sz="2000" dirty="0">
                <a:latin typeface="Century Gothic" panose="020B0502020202020204" pitchFamily="34" charset="0"/>
              </a:rPr>
              <a:t>from the contact </a:t>
            </a:r>
            <a:br>
              <a:rPr lang="hu-HU" altLang="en-US" sz="2000" dirty="0">
                <a:latin typeface="Century Gothic" panose="020B0502020202020204" pitchFamily="34" charset="0"/>
              </a:rPr>
            </a:br>
            <a:r>
              <a:rPr lang="hu-HU" altLang="en-US" sz="2000" dirty="0">
                <a:latin typeface="Century Gothic" panose="020B0502020202020204" pitchFamily="34" charset="0"/>
              </a:rPr>
              <a:t>                   </a:t>
            </a:r>
            <a:r>
              <a:rPr lang="en-US" altLang="en-US" sz="2000" dirty="0">
                <a:latin typeface="Century Gothic" panose="020B0502020202020204" pitchFamily="34" charset="0"/>
              </a:rPr>
              <a:t>till the crack of the specimen (mm)</a:t>
            </a:r>
          </a:p>
        </p:txBody>
      </p:sp>
      <p:sp>
        <p:nvSpPr>
          <p:cNvPr id="19465" name="Text Box 21"/>
          <p:cNvSpPr txBox="1">
            <a:spLocks noChangeArrowheads="1"/>
          </p:cNvSpPr>
          <p:nvPr/>
        </p:nvSpPr>
        <p:spPr bwMode="auto">
          <a:xfrm>
            <a:off x="6911791" y="3424605"/>
            <a:ext cx="135005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hu-HU" altLang="en-US" sz="1800" dirty="0">
                <a:latin typeface="Century Gothic" panose="020B0502020202020204" pitchFamily="34" charset="0"/>
              </a:rPr>
              <a:t>s</a:t>
            </a:r>
            <a:r>
              <a:rPr lang="en-US" altLang="en-US" sz="1800" dirty="0" err="1">
                <a:latin typeface="Century Gothic" panose="020B0502020202020204" pitchFamily="34" charset="0"/>
              </a:rPr>
              <a:t>pecimen</a:t>
            </a:r>
            <a:r>
              <a:rPr lang="hu-HU" altLang="en-US" sz="1800" dirty="0">
                <a:latin typeface="Century Gothic" panose="020B0502020202020204" pitchFamily="34" charset="0"/>
              </a:rPr>
              <a:t> </a:t>
            </a:r>
            <a:br>
              <a:rPr lang="hu-HU" altLang="en-US" sz="1800" dirty="0">
                <a:latin typeface="Century Gothic" panose="020B0502020202020204" pitchFamily="34" charset="0"/>
              </a:rPr>
            </a:br>
            <a:r>
              <a:rPr lang="hu-HU" altLang="en-US" sz="1800" dirty="0">
                <a:latin typeface="Century Gothic" panose="020B0502020202020204" pitchFamily="34" charset="0"/>
              </a:rPr>
              <a:t>70x70 mm</a:t>
            </a:r>
            <a:endParaRPr lang="en-US" altLang="en-US" sz="1800" dirty="0">
              <a:latin typeface="Century Gothic" panose="020B0502020202020204" pitchFamily="34" charset="0"/>
            </a:endParaRPr>
          </a:p>
        </p:txBody>
      </p:sp>
      <p:sp>
        <p:nvSpPr>
          <p:cNvPr id="11" name="Rectangle 1028"/>
          <p:cNvSpPr txBox="1">
            <a:spLocks noChangeArrowheads="1"/>
          </p:cNvSpPr>
          <p:nvPr/>
        </p:nvSpPr>
        <p:spPr bwMode="auto">
          <a:xfrm>
            <a:off x="0" y="14008"/>
            <a:ext cx="914400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Technological tests - </a:t>
            </a:r>
            <a:r>
              <a:rPr lang="en-US" altLang="en-US" sz="2800" b="1" kern="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Erichsen</a:t>
            </a:r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 test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6755656" y="2625152"/>
            <a:ext cx="1582484" cy="615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blank holder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 dirty="0">
              <a:solidFill>
                <a:srgbClr val="993300"/>
              </a:solidFill>
            </a:endParaRPr>
          </a:p>
        </p:txBody>
      </p:sp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6716496" y="2137222"/>
            <a:ext cx="91403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punch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6911791" y="4059995"/>
            <a:ext cx="1184096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die</a:t>
            </a:r>
          </a:p>
        </p:txBody>
      </p:sp>
      <p:cxnSp>
        <p:nvCxnSpPr>
          <p:cNvPr id="3" name="Egyenes összekötő 2"/>
          <p:cNvCxnSpPr/>
          <p:nvPr/>
        </p:nvCxnSpPr>
        <p:spPr>
          <a:xfrm flipH="1" flipV="1">
            <a:off x="2987824" y="1336435"/>
            <a:ext cx="1335618" cy="1415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4071646" y="2605990"/>
            <a:ext cx="529652" cy="2308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9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sphe</a:t>
            </a:r>
            <a:endParaRPr lang="en-US" altLang="en-US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4003258" y="2582906"/>
            <a:ext cx="693259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dirty="0">
                <a:latin typeface="Century Gothic" panose="020B0502020202020204" pitchFamily="34" charset="0"/>
              </a:rPr>
              <a:t>sphere</a:t>
            </a:r>
          </a:p>
        </p:txBody>
      </p:sp>
    </p:spTree>
    <p:extLst>
      <p:ext uri="{BB962C8B-B14F-4D97-AF65-F5344CB8AC3E}">
        <p14:creationId xmlns:p14="http://schemas.microsoft.com/office/powerpoint/2010/main" val="2264453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9"/>
          <a:stretch>
            <a:fillRect/>
          </a:stretch>
        </p:blipFill>
        <p:spPr>
          <a:xfrm>
            <a:off x="1127744" y="1269202"/>
            <a:ext cx="4927600" cy="3884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7" name="Text Box 10"/>
          <p:cNvSpPr txBox="1">
            <a:spLocks noChangeArrowheads="1"/>
          </p:cNvSpPr>
          <p:nvPr/>
        </p:nvSpPr>
        <p:spPr bwMode="auto">
          <a:xfrm>
            <a:off x="1070294" y="5447880"/>
            <a:ext cx="726401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entury Gothic" panose="020B0502020202020204" pitchFamily="34" charset="0"/>
              </a:rPr>
              <a:t>Starting from D</a:t>
            </a:r>
            <a:r>
              <a:rPr lang="en-US" altLang="en-US" sz="2000" baseline="-25000" dirty="0">
                <a:latin typeface="Century Gothic" panose="020B0502020202020204" pitchFamily="34" charset="0"/>
              </a:rPr>
              <a:t>o</a:t>
            </a:r>
            <a:r>
              <a:rPr lang="en-US" altLang="en-US" sz="2000" dirty="0">
                <a:latin typeface="Century Gothic" panose="020B0502020202020204" pitchFamily="34" charset="0"/>
              </a:rPr>
              <a:t> = 58 mm blank diameter</a:t>
            </a:r>
            <a:r>
              <a:rPr lang="hu-HU" altLang="en-US" sz="2000" dirty="0">
                <a:latin typeface="Century Gothic" panose="020B0502020202020204" pitchFamily="34" charset="0"/>
              </a:rPr>
              <a:t>,</a:t>
            </a:r>
            <a:r>
              <a:rPr lang="en-US" altLang="en-US" sz="2000" dirty="0">
                <a:latin typeface="Century Gothic" panose="020B0502020202020204" pitchFamily="34" charset="0"/>
              </a:rPr>
              <a:t> by 2 mm steps</a:t>
            </a:r>
            <a:br>
              <a:rPr lang="hu-HU" altLang="en-US" sz="2000" dirty="0">
                <a:latin typeface="Century Gothic" panose="020B0502020202020204" pitchFamily="34" charset="0"/>
              </a:rPr>
            </a:br>
            <a:r>
              <a:rPr lang="en-US" altLang="en-US" sz="2000" dirty="0">
                <a:latin typeface="Century Gothic" panose="020B0502020202020204" pitchFamily="34" charset="0"/>
              </a:rPr>
              <a:t>till </a:t>
            </a:r>
            <a:r>
              <a:rPr lang="en-GB" altLang="en-US" sz="2000" dirty="0">
                <a:latin typeface="Century Gothic" panose="020B0502020202020204" pitchFamily="34" charset="0"/>
              </a:rPr>
              <a:t>fracture</a:t>
            </a:r>
            <a:r>
              <a:rPr lang="en-US" altLang="en-US" sz="2000" dirty="0">
                <a:latin typeface="Century Gothic" panose="020B0502020202020204" pitchFamily="34" charset="0"/>
              </a:rPr>
              <a:t> (up to max. 74 mm).</a:t>
            </a:r>
          </a:p>
        </p:txBody>
      </p:sp>
      <p:sp>
        <p:nvSpPr>
          <p:cNvPr id="20488" name="Text Box 11"/>
          <p:cNvSpPr txBox="1">
            <a:spLocks noChangeArrowheads="1"/>
          </p:cNvSpPr>
          <p:nvPr/>
        </p:nvSpPr>
        <p:spPr bwMode="auto">
          <a:xfrm>
            <a:off x="3972544" y="1918490"/>
            <a:ext cx="462979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3 types of punch</a:t>
            </a:r>
            <a:r>
              <a:rPr lang="hu-HU" altLang="en-US" sz="1800" dirty="0">
                <a:latin typeface="Century Gothic" panose="020B0502020202020204" pitchFamily="34" charset="0"/>
              </a:rPr>
              <a:t> (</a:t>
            </a:r>
            <a:r>
              <a:rPr lang="hu-HU" altLang="en-US" sz="1800" dirty="0" err="1">
                <a:latin typeface="Century Gothic" panose="020B0502020202020204" pitchFamily="34" charset="0"/>
              </a:rPr>
              <a:t>flat</a:t>
            </a:r>
            <a:r>
              <a:rPr lang="hu-HU" altLang="en-US" sz="1800" dirty="0">
                <a:latin typeface="Century Gothic" panose="020B0502020202020204" pitchFamily="34" charset="0"/>
              </a:rPr>
              <a:t>, </a:t>
            </a:r>
            <a:r>
              <a:rPr lang="hu-HU" altLang="en-US" sz="1800" dirty="0" err="1">
                <a:latin typeface="Century Gothic" panose="020B0502020202020204" pitchFamily="34" charset="0"/>
              </a:rPr>
              <a:t>rounded</a:t>
            </a:r>
            <a:r>
              <a:rPr lang="hu-HU" altLang="en-US" sz="1800" dirty="0">
                <a:latin typeface="Century Gothic" panose="020B0502020202020204" pitchFamily="34" charset="0"/>
              </a:rPr>
              <a:t>, </a:t>
            </a:r>
            <a:r>
              <a:rPr lang="hu-HU" altLang="en-US" sz="1800" dirty="0" err="1">
                <a:latin typeface="Century Gothic" panose="020B0502020202020204" pitchFamily="34" charset="0"/>
              </a:rPr>
              <a:t>sphere</a:t>
            </a:r>
            <a:r>
              <a:rPr lang="hu-HU" altLang="en-US" sz="1800" dirty="0">
                <a:latin typeface="Century Gothic" panose="020B0502020202020204" pitchFamily="34" charset="0"/>
              </a:rPr>
              <a:t>)</a:t>
            </a:r>
            <a:endParaRPr lang="en-US" altLang="en-US" sz="18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0489" name="Object 1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5615872"/>
              </p:ext>
            </p:extLst>
          </p:nvPr>
        </p:nvGraphicFramePr>
        <p:xfrm>
          <a:off x="6455316" y="3359080"/>
          <a:ext cx="1420812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669" imgH="431613" progId="Equation.3">
                  <p:embed/>
                </p:oleObj>
              </mc:Choice>
              <mc:Fallback>
                <p:oleObj name="Equation" r:id="rId4" imgW="761669" imgH="431613" progId="Equation.3">
                  <p:embed/>
                  <p:pic>
                    <p:nvPicPr>
                      <p:cNvPr id="2048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5316" y="3359080"/>
                        <a:ext cx="1420812" cy="8048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Text Box 14"/>
          <p:cNvSpPr txBox="1">
            <a:spLocks noChangeArrowheads="1"/>
          </p:cNvSpPr>
          <p:nvPr/>
        </p:nvSpPr>
        <p:spPr bwMode="auto">
          <a:xfrm>
            <a:off x="5583238" y="2292350"/>
            <a:ext cx="27940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993300"/>
              </a:solidFill>
            </a:endParaRPr>
          </a:p>
        </p:txBody>
      </p:sp>
      <p:sp>
        <p:nvSpPr>
          <p:cNvPr id="20491" name="Text Box 16"/>
          <p:cNvSpPr txBox="1">
            <a:spLocks noChangeArrowheads="1"/>
          </p:cNvSpPr>
          <p:nvPr/>
        </p:nvSpPr>
        <p:spPr bwMode="auto">
          <a:xfrm>
            <a:off x="6387304" y="2708502"/>
            <a:ext cx="142699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>
                <a:latin typeface="Century Gothic" panose="020B0502020202020204" pitchFamily="34" charset="0"/>
              </a:rPr>
              <a:t>Quantity:</a:t>
            </a:r>
          </a:p>
        </p:txBody>
      </p:sp>
      <p:sp>
        <p:nvSpPr>
          <p:cNvPr id="13" name="Rectangle 1028"/>
          <p:cNvSpPr txBox="1">
            <a:spLocks noChangeArrowheads="1"/>
          </p:cNvSpPr>
          <p:nvPr/>
        </p:nvSpPr>
        <p:spPr bwMode="auto">
          <a:xfrm>
            <a:off x="0" y="-18107"/>
            <a:ext cx="9174816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Technological tests – deep drawing of a cup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2713704" y="3983150"/>
            <a:ext cx="80182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blank</a:t>
            </a:r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4799030" y="2467518"/>
            <a:ext cx="158248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blank holder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4416380" y="3550131"/>
            <a:ext cx="94172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die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11560" y="1115123"/>
            <a:ext cx="194957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en-US" sz="2200" b="1" dirty="0" err="1">
                <a:latin typeface="Century Gothic" panose="020B0502020202020204" pitchFamily="34" charset="0"/>
              </a:rPr>
              <a:t>Cup</a:t>
            </a:r>
            <a:r>
              <a:rPr lang="hu-HU" altLang="en-US" sz="2200" b="1" dirty="0">
                <a:latin typeface="Century Gothic" panose="020B0502020202020204" pitchFamily="34" charset="0"/>
              </a:rPr>
              <a:t> </a:t>
            </a:r>
            <a:r>
              <a:rPr lang="hu-HU" altLang="en-US" sz="2200" b="1" dirty="0" err="1">
                <a:latin typeface="Century Gothic" panose="020B0502020202020204" pitchFamily="34" charset="0"/>
              </a:rPr>
              <a:t>drawing</a:t>
            </a:r>
            <a:endParaRPr lang="en-US" altLang="en-US" sz="2200" b="1" dirty="0">
              <a:latin typeface="Century Gothic" panose="020B0502020202020204" pitchFamily="34" charset="0"/>
            </a:endParaRPr>
          </a:p>
        </p:txBody>
      </p:sp>
      <p:sp>
        <p:nvSpPr>
          <p:cNvPr id="16" name="Lekerekített téglalap 15"/>
          <p:cNvSpPr/>
          <p:nvPr/>
        </p:nvSpPr>
        <p:spPr>
          <a:xfrm>
            <a:off x="6300192" y="3294035"/>
            <a:ext cx="1777571" cy="934951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églalap 1"/>
          <p:cNvSpPr/>
          <p:nvPr/>
        </p:nvSpPr>
        <p:spPr>
          <a:xfrm>
            <a:off x="3414183" y="1538760"/>
            <a:ext cx="909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altLang="en-US" sz="1600" dirty="0">
                <a:latin typeface="Century Gothic" panose="020B0502020202020204" pitchFamily="34" charset="0"/>
              </a:rPr>
              <a:t>33</a:t>
            </a:r>
            <a:r>
              <a:rPr lang="en-US" altLang="en-US" sz="1600" dirty="0">
                <a:latin typeface="Century Gothic" panose="020B0502020202020204" pitchFamily="34" charset="0"/>
              </a:rPr>
              <a:t> mm 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48245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11" name="Object 1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49572887"/>
              </p:ext>
            </p:extLst>
          </p:nvPr>
        </p:nvGraphicFramePr>
        <p:xfrm>
          <a:off x="1187624" y="2066925"/>
          <a:ext cx="2984500" cy="272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980952" imgH="1809524" progId="MSPhotoEd.3">
                  <p:embed/>
                </p:oleObj>
              </mc:Choice>
              <mc:Fallback>
                <p:oleObj name="Photo Editor Photo" r:id="rId3" imgW="1980952" imgH="1809524" progId="MSPhotoEd.3">
                  <p:embed/>
                  <p:pic>
                    <p:nvPicPr>
                      <p:cNvPr id="21511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066925"/>
                        <a:ext cx="2984500" cy="272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 Box 7"/>
          <p:cNvSpPr txBox="1">
            <a:spLocks noChangeArrowheads="1"/>
          </p:cNvSpPr>
          <p:nvPr/>
        </p:nvSpPr>
        <p:spPr bwMode="auto">
          <a:xfrm>
            <a:off x="908050" y="5399088"/>
            <a:ext cx="539121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200" b="1" dirty="0">
                <a:latin typeface="Century Gothic" panose="020B0502020202020204" pitchFamily="34" charset="0"/>
              </a:rPr>
              <a:t>Quantity:   </a:t>
            </a:r>
            <a:r>
              <a:rPr lang="en-US" altLang="en-US" sz="2200" dirty="0">
                <a:latin typeface="Century Gothic" panose="020B0502020202020204" pitchFamily="34" charset="0"/>
              </a:rPr>
              <a:t>bending angle till cracking</a:t>
            </a:r>
          </a:p>
        </p:txBody>
      </p:sp>
      <p:sp>
        <p:nvSpPr>
          <p:cNvPr id="21513" name="Text Box 8"/>
          <p:cNvSpPr txBox="1">
            <a:spLocks noChangeArrowheads="1"/>
          </p:cNvSpPr>
          <p:nvPr/>
        </p:nvSpPr>
        <p:spPr bwMode="auto">
          <a:xfrm>
            <a:off x="977745" y="2423247"/>
            <a:ext cx="1558440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180 degrees</a:t>
            </a:r>
          </a:p>
        </p:txBody>
      </p:sp>
      <p:graphicFrame>
        <p:nvGraphicFramePr>
          <p:cNvPr id="21514" name="Object 1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50608130"/>
              </p:ext>
            </p:extLst>
          </p:nvPr>
        </p:nvGraphicFramePr>
        <p:xfrm>
          <a:off x="5114925" y="2066925"/>
          <a:ext cx="3038475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2000000" imgH="1800476" progId="MSPhotoEd.3">
                  <p:embed/>
                </p:oleObj>
              </mc:Choice>
              <mc:Fallback>
                <p:oleObj name="Photo Editor Photo" r:id="rId5" imgW="2000000" imgH="1800476" progId="MSPhotoEd.3">
                  <p:embed/>
                  <p:pic>
                    <p:nvPicPr>
                      <p:cNvPr id="2151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4925" y="2066925"/>
                        <a:ext cx="3038475" cy="273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Text Box 20"/>
          <p:cNvSpPr txBox="1">
            <a:spLocks noChangeArrowheads="1"/>
          </p:cNvSpPr>
          <p:nvPr/>
        </p:nvSpPr>
        <p:spPr bwMode="auto">
          <a:xfrm>
            <a:off x="5114925" y="2435503"/>
            <a:ext cx="881872" cy="36933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entury Gothic" panose="020B0502020202020204" pitchFamily="34" charset="0"/>
              </a:rPr>
              <a:t>crack</a:t>
            </a:r>
          </a:p>
        </p:txBody>
      </p:sp>
      <p:sp>
        <p:nvSpPr>
          <p:cNvPr id="13" name="Rectangle 1028"/>
          <p:cNvSpPr txBox="1">
            <a:spLocks noChangeArrowheads="1"/>
          </p:cNvSpPr>
          <p:nvPr/>
        </p:nvSpPr>
        <p:spPr bwMode="auto">
          <a:xfrm>
            <a:off x="244236" y="-18107"/>
            <a:ext cx="8930580" cy="78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1" kern="0" dirty="0">
                <a:solidFill>
                  <a:schemeClr val="tx1"/>
                </a:solidFill>
                <a:latin typeface="Century Gothic" panose="020B0502020202020204" pitchFamily="34" charset="0"/>
              </a:rPr>
              <a:t>Technological tests – bending</a:t>
            </a:r>
          </a:p>
        </p:txBody>
      </p:sp>
    </p:spTree>
    <p:extLst>
      <p:ext uri="{BB962C8B-B14F-4D97-AF65-F5344CB8AC3E}">
        <p14:creationId xmlns:p14="http://schemas.microsoft.com/office/powerpoint/2010/main" val="4039653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04BB49-CD1A-5796-117D-6F5820CFB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78496" y="3090664"/>
            <a:ext cx="5987008" cy="676672"/>
          </a:xfrm>
        </p:spPr>
        <p:txBody>
          <a:bodyPr/>
          <a:lstStyle/>
          <a:p>
            <a:pPr marL="0" indent="0" algn="ctr">
              <a:buNone/>
            </a:pPr>
            <a:r>
              <a:rPr lang="hu-HU" dirty="0" err="1">
                <a:solidFill>
                  <a:srgbClr val="C00000"/>
                </a:solidFill>
              </a:rPr>
              <a:t>Thank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for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attention</a:t>
            </a:r>
            <a:r>
              <a:rPr lang="hu-HU" dirty="0">
                <a:solidFill>
                  <a:srgbClr val="C00000"/>
                </a:solidFill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1600046323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5261</TotalTime>
  <Words>1098</Words>
  <Application>Microsoft Office PowerPoint</Application>
  <PresentationFormat>Diavetítés a képernyőre (4:3 oldalarány)</PresentationFormat>
  <Paragraphs>245</Paragraphs>
  <Slides>23</Slides>
  <Notes>21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23</vt:i4>
      </vt:variant>
    </vt:vector>
  </HeadingPairs>
  <TitlesOfParts>
    <vt:vector size="34" baseType="lpstr">
      <vt:lpstr>Arial</vt:lpstr>
      <vt:lpstr>Calibri</vt:lpstr>
      <vt:lpstr>Cambria Math</vt:lpstr>
      <vt:lpstr>Century Gothic</vt:lpstr>
      <vt:lpstr>Symbol</vt:lpstr>
      <vt:lpstr>SymbolMT</vt:lpstr>
      <vt:lpstr>Times New Roman</vt:lpstr>
      <vt:lpstr>Alapértelmezett terv</vt:lpstr>
      <vt:lpstr>Equation</vt:lpstr>
      <vt:lpstr>Egyenlet</vt:lpstr>
      <vt:lpstr>Photo Editor Photo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Usage</dc:title>
  <dc:creator>Bobor Kristóf</dc:creator>
  <cp:lastModifiedBy>Andras Ree</cp:lastModifiedBy>
  <cp:revision>188</cp:revision>
  <cp:lastPrinted>2026-09-23T09:42:59Z</cp:lastPrinted>
  <dcterms:created xsi:type="dcterms:W3CDTF">2013-08-23T11:11:47Z</dcterms:created>
  <dcterms:modified xsi:type="dcterms:W3CDTF">2026-09-23T09:44:27Z</dcterms:modified>
</cp:coreProperties>
</file>